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24"/>
  </p:notesMasterIdLst>
  <p:sldIdLst>
    <p:sldId id="256" r:id="rId2"/>
    <p:sldId id="258" r:id="rId3"/>
    <p:sldId id="259" r:id="rId4"/>
    <p:sldId id="316" r:id="rId5"/>
    <p:sldId id="262" r:id="rId6"/>
    <p:sldId id="318" r:id="rId7"/>
    <p:sldId id="317" r:id="rId8"/>
    <p:sldId id="270" r:id="rId9"/>
    <p:sldId id="319" r:id="rId10"/>
    <p:sldId id="326" r:id="rId11"/>
    <p:sldId id="327" r:id="rId12"/>
    <p:sldId id="334" r:id="rId13"/>
    <p:sldId id="328" r:id="rId14"/>
    <p:sldId id="329" r:id="rId15"/>
    <p:sldId id="332" r:id="rId16"/>
    <p:sldId id="330" r:id="rId17"/>
    <p:sldId id="331" r:id="rId18"/>
    <p:sldId id="333" r:id="rId19"/>
    <p:sldId id="321" r:id="rId20"/>
    <p:sldId id="281" r:id="rId21"/>
    <p:sldId id="325" r:id="rId22"/>
    <p:sldId id="315" r:id="rId23"/>
  </p:sldIdLst>
  <p:sldSz cx="9144000" cy="5143500" type="screen16x9"/>
  <p:notesSz cx="6858000" cy="9144000"/>
  <p:embeddedFontLst>
    <p:embeddedFont>
      <p:font typeface="Questrial" panose="020B0604020202020204" charset="0"/>
      <p:regular r:id="rId25"/>
    </p:embeddedFont>
    <p:embeddedFont>
      <p:font typeface="Montserrat" panose="020B0604020202020204" charset="0"/>
      <p:regular r:id="rId26"/>
      <p:bold r:id="rId27"/>
      <p:italic r:id="rId28"/>
      <p:boldItalic r:id="rId29"/>
    </p:embeddedFont>
    <p:embeddedFont>
      <p:font typeface="Julius Sans One" panose="020B0604020202020204" charset="0"/>
      <p:regular r:id="rId30"/>
    </p:embeddedFont>
    <p:embeddedFont>
      <p:font typeface="Nunito Sans"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Didact Gothic"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66EB56-18C7-4B05-B128-D4E4D6D2FBA7}">
  <a:tblStyle styleId="{7666EB56-18C7-4B05-B128-D4E4D6D2FB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91" autoAdjust="0"/>
  </p:normalViewPr>
  <p:slideViewPr>
    <p:cSldViewPr snapToGrid="0">
      <p:cViewPr varScale="1">
        <p:scale>
          <a:sx n="98" d="100"/>
          <a:sy n="98" d="100"/>
        </p:scale>
        <p:origin x="1968" y="78"/>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30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502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a1249ffcf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a1249ffcf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643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41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811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a1249ffcf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89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423"/>
        <p:cNvGrpSpPr/>
        <p:nvPr/>
      </p:nvGrpSpPr>
      <p:grpSpPr>
        <a:xfrm>
          <a:off x="0" y="0"/>
          <a:ext cx="0" cy="0"/>
          <a:chOff x="0" y="0"/>
          <a:chExt cx="0" cy="0"/>
        </a:xfrm>
      </p:grpSpPr>
      <p:sp>
        <p:nvSpPr>
          <p:cNvPr id="424" name="Google Shape;424;p56"/>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425" name="Google Shape;425;p56"/>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427" name="Google Shape;427;p56"/>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428" name="Google Shape;428;p56"/>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xmlns=""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xmlns=""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xmlns=""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29" name="Google Shape;429;p5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 name="Google Shape;26;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7" name="Google Shape;27;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 name="Google Shape;28;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 name="Google Shape;29;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3" name="Google Shape;93;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94" name="Google Shape;94;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95" name="Google Shape;95;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117"/>
        <p:cNvGrpSpPr/>
        <p:nvPr/>
      </p:nvGrpSpPr>
      <p:grpSpPr>
        <a:xfrm>
          <a:off x="0" y="0"/>
          <a:ext cx="0" cy="0"/>
          <a:chOff x="0" y="0"/>
          <a:chExt cx="0" cy="0"/>
        </a:xfrm>
      </p:grpSpPr>
      <p:sp>
        <p:nvSpPr>
          <p:cNvPr id="118" name="Google Shape;118;p18"/>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18"/>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20" name="Google Shape;120;p18"/>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18"/>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00" name="Google Shape;200;p30"/>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1" name="Google Shape;201;p30"/>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2" name="Google Shape;202;p30"/>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3" name="Google Shape;203;p30"/>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4" name="Google Shape;204;p30"/>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5" name="Google Shape;205;p30"/>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6" name="Google Shape;206;p30"/>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7" name="Google Shape;207;p30"/>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1" r:id="rId5"/>
    <p:sldLayoutId id="2147483664" r:id="rId6"/>
    <p:sldLayoutId id="2147483672" r:id="rId7"/>
    <p:sldLayoutId id="2147483676" r:id="rId8"/>
    <p:sldLayoutId id="2147483685" r:id="rId9"/>
    <p:sldLayoutId id="2147483690" r:id="rId10"/>
    <p:sldLayoutId id="2147483695" r:id="rId11"/>
    <p:sldLayoutId id="2147483702" r:id="rId12"/>
    <p:sldLayoutId id="2147483703" r:id="rId13"/>
    <p:sldLayoutId id="2147483704" r:id="rId14"/>
    <p:sldLayoutId id="214748370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fi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firewalltimes.com/social-engineering-statistic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idx="4294967295"/>
          </p:nvPr>
        </p:nvSpPr>
        <p:spPr>
          <a:xfrm>
            <a:off x="3657600" y="2770188"/>
            <a:ext cx="5486400" cy="1508125"/>
          </a:xfrm>
          <a:prstGeom prst="rect">
            <a:avLst/>
          </a:prstGeom>
        </p:spPr>
        <p:txBody>
          <a:bodyPr spcFirstLastPara="1" wrap="square" lIns="91425" tIns="91425" rIns="91425" bIns="91425" anchor="ctr" anchorCtr="0">
            <a:noAutofit/>
          </a:bodyPr>
          <a:lstStyle/>
          <a:p>
            <a:r>
              <a:rPr lang="en-US" dirty="0"/>
              <a:t>Social </a:t>
            </a:r>
            <a:r>
              <a:rPr lang="en-US" dirty="0" smtClean="0"/>
              <a:t>Engineering </a:t>
            </a:r>
            <a:r>
              <a:rPr lang="en-US" dirty="0"/>
              <a:t/>
            </a:r>
            <a:br>
              <a:rPr lang="en-US" dirty="0"/>
            </a:br>
            <a:r>
              <a:rPr lang="en" dirty="0" smtClean="0"/>
              <a:t> </a:t>
            </a:r>
            <a:endParaRPr dirty="0"/>
          </a:p>
        </p:txBody>
      </p:sp>
      <p:sp>
        <p:nvSpPr>
          <p:cNvPr id="464" name="Google Shape;464;p67"/>
          <p:cNvSpPr txBox="1">
            <a:spLocks noGrp="1"/>
          </p:cNvSpPr>
          <p:nvPr>
            <p:ph type="subTitle" idx="4294967295"/>
          </p:nvPr>
        </p:nvSpPr>
        <p:spPr>
          <a:xfrm>
            <a:off x="5314950" y="4154488"/>
            <a:ext cx="3829050" cy="2476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 </a:t>
            </a:r>
            <a:endParaRPr dirty="0"/>
          </a:p>
        </p:txBody>
      </p:sp>
      <p:cxnSp>
        <p:nvCxnSpPr>
          <p:cNvPr id="465" name="Google Shape;465;p67"/>
          <p:cNvCxnSpPr/>
          <p:nvPr/>
        </p:nvCxnSpPr>
        <p:spPr>
          <a:xfrm>
            <a:off x="7402150" y="4016555"/>
            <a:ext cx="647100" cy="0"/>
          </a:xfrm>
          <a:prstGeom prst="straightConnector1">
            <a:avLst/>
          </a:prstGeom>
          <a:noFill/>
          <a:ln w="19050" cap="flat" cmpd="sng">
            <a:solidFill>
              <a:schemeClr val="lt1"/>
            </a:solidFill>
            <a:prstDash val="solid"/>
            <a:round/>
            <a:headEnd type="none" w="med" len="med"/>
            <a:tailEnd type="none" w="med" len="med"/>
          </a:ln>
        </p:spPr>
      </p:cxnSp>
      <p:pic>
        <p:nvPicPr>
          <p:cNvPr id="6" name="Picture 5">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980" y="800100"/>
            <a:ext cx="1266148" cy="168232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3225" y="1059325"/>
            <a:ext cx="7710900" cy="3624625"/>
          </a:xfrm>
        </p:spPr>
        <p:txBody>
          <a:bodyPr/>
          <a:lstStyle/>
          <a:p>
            <a:pPr marL="139700" lvl="0" indent="0">
              <a:buNone/>
            </a:pPr>
            <a:endParaRPr lang="en-US" dirty="0">
              <a:latin typeface="Didact Gothic" panose="00000500000000000000" pitchFamily="2" charset="0"/>
            </a:endParaRPr>
          </a:p>
          <a:p>
            <a:endParaRPr lang="en-US" dirty="0"/>
          </a:p>
        </p:txBody>
      </p:sp>
      <p:sp>
        <p:nvSpPr>
          <p:cNvPr id="4" name="Google Shape;726;p93"/>
          <p:cNvSpPr txBox="1">
            <a:spLocks noGrp="1"/>
          </p:cNvSpPr>
          <p:nvPr>
            <p:ph type="title"/>
          </p:nvPr>
        </p:nvSpPr>
        <p:spPr>
          <a:xfrm>
            <a:off x="713225" y="530725"/>
            <a:ext cx="4285495" cy="528600"/>
          </a:xfrm>
          <a:prstGeom prst="rect">
            <a:avLst/>
          </a:prstGeom>
        </p:spPr>
        <p:txBody>
          <a:bodyPr spcFirstLastPara="1" wrap="square" lIns="91425" tIns="91425" rIns="91425" bIns="91425" anchor="ctr" anchorCtr="0">
            <a:noAutofit/>
          </a:bodyPr>
          <a:lstStyle/>
          <a:p>
            <a:r>
              <a:rPr lang="en-US" b="1" i="0" dirty="0">
                <a:solidFill>
                  <a:srgbClr val="20232F"/>
                </a:solidFill>
                <a:effectLst/>
                <a:latin typeface="Julius Sans One" panose="020B0604020202020204" charset="0"/>
              </a:rPr>
              <a:t>Phishing</a:t>
            </a:r>
            <a:r>
              <a:rPr lang="en-US" b="1" i="0" dirty="0">
                <a:solidFill>
                  <a:srgbClr val="20232F"/>
                </a:solidFill>
                <a:effectLst/>
                <a:latin typeface="Nunito Sans" panose="020B0604020202020204" pitchFamily="2" charset="0"/>
              </a:rPr>
              <a:t/>
            </a:r>
            <a:br>
              <a:rPr lang="en-US" b="1" i="0" dirty="0">
                <a:solidFill>
                  <a:srgbClr val="20232F"/>
                </a:solidFill>
                <a:effectLst/>
                <a:latin typeface="Nunito Sans" panose="020B0604020202020204" pitchFamily="2" charset="0"/>
              </a:rPr>
            </a:br>
            <a:endParaRPr dirty="0"/>
          </a:p>
        </p:txBody>
      </p:sp>
      <p:pic>
        <p:nvPicPr>
          <p:cNvPr id="5" name="Media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2011" y="1149531"/>
            <a:ext cx="4676503" cy="3899243"/>
          </a:xfrm>
          <a:prstGeom prst="rect">
            <a:avLst/>
          </a:prstGeom>
        </p:spPr>
      </p:pic>
      <p:pic>
        <p:nvPicPr>
          <p:cNvPr id="2" name="Picture 1"/>
          <p:cNvPicPr>
            <a:picLocks noChangeAspect="1"/>
          </p:cNvPicPr>
          <p:nvPr/>
        </p:nvPicPr>
        <p:blipFill>
          <a:blip r:embed="rId5"/>
          <a:stretch>
            <a:fillRect/>
          </a:stretch>
        </p:blipFill>
        <p:spPr>
          <a:xfrm>
            <a:off x="342847" y="275021"/>
            <a:ext cx="1219306" cy="1408298"/>
          </a:xfrm>
          <a:prstGeom prst="rect">
            <a:avLst/>
          </a:prstGeom>
        </p:spPr>
      </p:pic>
    </p:spTree>
    <p:extLst>
      <p:ext uri="{BB962C8B-B14F-4D97-AF65-F5344CB8AC3E}">
        <p14:creationId xmlns:p14="http://schemas.microsoft.com/office/powerpoint/2010/main" val="1265106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6;p93"/>
          <p:cNvSpPr txBox="1">
            <a:spLocks noGrp="1"/>
          </p:cNvSpPr>
          <p:nvPr>
            <p:ph type="title"/>
          </p:nvPr>
        </p:nvSpPr>
        <p:spPr>
          <a:prstGeom prst="rect">
            <a:avLst/>
          </a:prstGeom>
        </p:spPr>
        <p:txBody>
          <a:bodyPr spcFirstLastPara="1" wrap="square" lIns="91425" tIns="91425" rIns="91425" bIns="91425" anchor="ctr" anchorCtr="0">
            <a:noAutofit/>
          </a:bodyPr>
          <a:lstStyle/>
          <a:p>
            <a:r>
              <a:rPr lang="en-US" dirty="0" smtClean="0">
                <a:solidFill>
                  <a:srgbClr val="20232F"/>
                </a:solidFill>
                <a:latin typeface="Julius Sans One" panose="020B0604020202020204" charset="0"/>
              </a:rPr>
              <a:t>smishing</a:t>
            </a:r>
            <a:r>
              <a:rPr lang="en-US" b="1" i="0" dirty="0" smtClean="0">
                <a:solidFill>
                  <a:srgbClr val="20232F"/>
                </a:solidFill>
                <a:effectLst/>
                <a:latin typeface="Nunito Sans" panose="020B0604020202020204" pitchFamily="2" charset="0"/>
              </a:rPr>
              <a:t/>
            </a:r>
            <a:br>
              <a:rPr lang="en-US" b="1" i="0" dirty="0" smtClean="0">
                <a:solidFill>
                  <a:srgbClr val="20232F"/>
                </a:solidFill>
                <a:effectLst/>
                <a:latin typeface="Nunito Sans" panose="020B0604020202020204" pitchFamily="2" charset="0"/>
              </a:rPr>
            </a:br>
            <a:endParaRPr dirty="0"/>
          </a:p>
        </p:txBody>
      </p:sp>
      <p:sp>
        <p:nvSpPr>
          <p:cNvPr id="3" name="Text Placeholder 2"/>
          <p:cNvSpPr>
            <a:spLocks noGrp="1"/>
          </p:cNvSpPr>
          <p:nvPr>
            <p:ph type="body" idx="1"/>
          </p:nvPr>
        </p:nvSpPr>
        <p:spPr/>
        <p:txBody>
          <a:bodyPr/>
          <a:lstStyle/>
          <a:p>
            <a:pPr marL="139700" indent="0">
              <a:buNone/>
            </a:pPr>
            <a:r>
              <a:rPr lang="en-GB" sz="1800" dirty="0" smtClean="0">
                <a:solidFill>
                  <a:srgbClr val="FFFFFF"/>
                </a:solidFill>
                <a:latin typeface="Times New Roman" panose="02020603050405020304" pitchFamily="18" charset="0"/>
                <a:ea typeface="Montserrat"/>
                <a:cs typeface="Times New Roman" panose="02020603050405020304" pitchFamily="18" charset="0"/>
                <a:sym typeface="Montserrat"/>
              </a:rPr>
              <a:t>o </a:t>
            </a:r>
            <a:r>
              <a:rPr lang="en-GB" sz="1800" dirty="0">
                <a:solidFill>
                  <a:srgbClr val="FFFFFF"/>
                </a:solidFill>
                <a:latin typeface="Times New Roman" panose="02020603050405020304" pitchFamily="18" charset="0"/>
                <a:ea typeface="Montserrat"/>
                <a:cs typeface="Times New Roman" panose="02020603050405020304" pitchFamily="18" charset="0"/>
                <a:sym typeface="Montserrat"/>
              </a:rPr>
              <a:t>text and instant messages faster than email</a:t>
            </a:r>
            <a:r>
              <a:rPr lang="en" sz="1800" dirty="0" smtClean="0">
                <a:solidFill>
                  <a:srgbClr val="FFFFFF"/>
                </a:solidFill>
                <a:latin typeface="Times New Roman" panose="02020603050405020304" pitchFamily="18" charset="0"/>
                <a:ea typeface="Montserrat"/>
                <a:cs typeface="Times New Roman" panose="02020603050405020304" pitchFamily="18" charset="0"/>
                <a:sym typeface="Montserrat"/>
              </a:rPr>
              <a:t>ple </a:t>
            </a:r>
            <a:r>
              <a:rPr lang="en" sz="1800" dirty="0">
                <a:solidFill>
                  <a:srgbClr val="FFFFFF"/>
                </a:solidFill>
                <a:latin typeface="Times New Roman" panose="02020603050405020304" pitchFamily="18" charset="0"/>
                <a:ea typeface="Montserrat"/>
                <a:cs typeface="Times New Roman" panose="02020603050405020304" pitchFamily="18" charset="0"/>
                <a:sym typeface="Montserrat"/>
              </a:rPr>
              <a:t>respond </a:t>
            </a:r>
            <a:r>
              <a:rPr lang="en-GB" sz="1800" dirty="0">
                <a:solidFill>
                  <a:srgbClr val="FFFFFF"/>
                </a:solidFill>
                <a:latin typeface="Times New Roman" panose="02020603050405020304" pitchFamily="18" charset="0"/>
                <a:ea typeface="Montserrat"/>
                <a:cs typeface="Times New Roman" panose="02020603050405020304" pitchFamily="18" charset="0"/>
                <a:sym typeface="Montserrat"/>
              </a:rPr>
              <a:t>people respond to text and instant messages faster than email</a:t>
            </a:r>
            <a:r>
              <a:rPr lang="en" sz="1800" dirty="0" smtClean="0">
                <a:solidFill>
                  <a:srgbClr val="FFFFFF"/>
                </a:solidFill>
                <a:latin typeface="Times New Roman" panose="02020603050405020304" pitchFamily="18" charset="0"/>
                <a:ea typeface="Montserrat"/>
                <a:cs typeface="Times New Roman" panose="02020603050405020304" pitchFamily="18" charset="0"/>
                <a:sym typeface="Montserrat"/>
              </a:rPr>
              <a:t>to </a:t>
            </a:r>
            <a:r>
              <a:rPr lang="en" sz="1800" dirty="0">
                <a:solidFill>
                  <a:srgbClr val="FFFFFF"/>
                </a:solidFill>
                <a:latin typeface="Times New Roman" panose="02020603050405020304" pitchFamily="18" charset="0"/>
                <a:ea typeface="Montserrat"/>
                <a:cs typeface="Times New Roman" panose="02020603050405020304" pitchFamily="18" charset="0"/>
                <a:sym typeface="Montserrat"/>
              </a:rPr>
              <a:t>text and instant messages faster than </a:t>
            </a:r>
            <a:r>
              <a:rPr lang="en" sz="1800" dirty="0" smtClean="0">
                <a:solidFill>
                  <a:srgbClr val="FFFFFF"/>
                </a:solidFill>
                <a:latin typeface="Times New Roman" panose="02020603050405020304" pitchFamily="18" charset="0"/>
                <a:ea typeface="Montserrat"/>
                <a:cs typeface="Times New Roman" panose="02020603050405020304" pitchFamily="18" charset="0"/>
                <a:sym typeface="Montserrat"/>
              </a:rPr>
              <a:t>email</a:t>
            </a:r>
            <a:endParaRPr lang="en-US" sz="1800" dirty="0"/>
          </a:p>
        </p:txBody>
      </p:sp>
      <p:pic>
        <p:nvPicPr>
          <p:cNvPr id="2" name="Picture 1"/>
          <p:cNvPicPr>
            <a:picLocks noChangeAspect="1"/>
          </p:cNvPicPr>
          <p:nvPr/>
        </p:nvPicPr>
        <p:blipFill>
          <a:blip r:embed="rId2"/>
          <a:stretch>
            <a:fillRect/>
          </a:stretch>
        </p:blipFill>
        <p:spPr>
          <a:xfrm>
            <a:off x="0" y="214008"/>
            <a:ext cx="933855" cy="13000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61" y="1340091"/>
            <a:ext cx="5768503" cy="3115177"/>
          </a:xfrm>
          <a:prstGeom prst="rect">
            <a:avLst/>
          </a:prstGeom>
        </p:spPr>
      </p:pic>
    </p:spTree>
    <p:extLst>
      <p:ext uri="{BB962C8B-B14F-4D97-AF65-F5344CB8AC3E}">
        <p14:creationId xmlns:p14="http://schemas.microsoft.com/office/powerpoint/2010/main" val="2768359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3225" y="809897"/>
            <a:ext cx="7710900" cy="3874053"/>
          </a:xfrm>
        </p:spPr>
        <p:txBody>
          <a:bodyPr/>
          <a:lstStyle/>
          <a:p>
            <a:r>
              <a:rPr lang="en-US" sz="1800" dirty="0">
                <a:latin typeface="Didact Gothic" panose="00000500000000000000" pitchFamily="2" charset="0"/>
              </a:rPr>
              <a:t>Baiting uses a false promise to pique a victim’s greed or curiosity</a:t>
            </a:r>
            <a:endParaRPr lang="en-US" sz="1800" dirty="0"/>
          </a:p>
        </p:txBody>
      </p:sp>
      <p:sp>
        <p:nvSpPr>
          <p:cNvPr id="4" name="Google Shape;726;p93"/>
          <p:cNvSpPr txBox="1">
            <a:spLocks noGrp="1"/>
          </p:cNvSpPr>
          <p:nvPr>
            <p:ph type="title"/>
          </p:nvPr>
        </p:nvSpPr>
        <p:spPr>
          <a:xfrm>
            <a:off x="713225" y="530725"/>
            <a:ext cx="5487278" cy="218212"/>
          </a:xfrm>
          <a:prstGeom prst="rect">
            <a:avLst/>
          </a:prstGeom>
        </p:spPr>
        <p:txBody>
          <a:bodyPr spcFirstLastPara="1" wrap="square" lIns="91425" tIns="91425" rIns="91425" bIns="91425" anchor="ctr" anchorCtr="0">
            <a:noAutofit/>
          </a:bodyPr>
          <a:lstStyle/>
          <a:p>
            <a:r>
              <a:rPr lang="en-US" dirty="0">
                <a:solidFill>
                  <a:srgbClr val="20232F"/>
                </a:solidFill>
                <a:latin typeface="Julius Sans One" panose="020B0604020202020204" charset="0"/>
              </a:rPr>
              <a:t>Baiting</a:t>
            </a:r>
            <a:r>
              <a:rPr lang="en-US" b="1" i="0" dirty="0">
                <a:solidFill>
                  <a:srgbClr val="20232F"/>
                </a:solidFill>
                <a:effectLst/>
                <a:latin typeface="Nunito Sans" panose="020B0604020202020204" pitchFamily="2" charset="0"/>
              </a:rPr>
              <a:t/>
            </a:r>
            <a:br>
              <a:rPr lang="en-US" b="1" i="0" dirty="0">
                <a:solidFill>
                  <a:srgbClr val="20232F"/>
                </a:solidFill>
                <a:effectLst/>
                <a:latin typeface="Nunito Sans" panose="020B0604020202020204" pitchFamily="2" charset="0"/>
              </a:rPr>
            </a:br>
            <a:endParaRPr dirty="0"/>
          </a:p>
        </p:txBody>
      </p:sp>
      <p:pic>
        <p:nvPicPr>
          <p:cNvPr id="6" name="Picture 2" descr="Social Engineering: What is Baiting?">
            <a:extLst>
              <a:ext uri="{FF2B5EF4-FFF2-40B4-BE49-F238E27FC236}">
                <a16:creationId xmlns:a16="http://schemas.microsoft.com/office/drawing/2014/main" id="{BE99FD0A-6BFC-E7C9-1453-EBBA4FEE6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088" y="1942011"/>
            <a:ext cx="3161459" cy="30168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0" y="214008"/>
            <a:ext cx="933855" cy="1300037"/>
          </a:xfrm>
          <a:prstGeom prst="rect">
            <a:avLst/>
          </a:prstGeom>
        </p:spPr>
      </p:pic>
    </p:spTree>
    <p:extLst>
      <p:ext uri="{BB962C8B-B14F-4D97-AF65-F5344CB8AC3E}">
        <p14:creationId xmlns:p14="http://schemas.microsoft.com/office/powerpoint/2010/main" val="3610029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3225" y="809897"/>
            <a:ext cx="7710900" cy="3874053"/>
          </a:xfrm>
        </p:spPr>
        <p:txBody>
          <a:bodyPr/>
          <a:lstStyle/>
          <a:p>
            <a:pPr marL="139700" indent="0">
              <a:buNone/>
            </a:pPr>
            <a:r>
              <a:rPr lang="en-GB" sz="1800" dirty="0" smtClean="0"/>
              <a:t>Real Attack ET</a:t>
            </a:r>
            <a:endParaRPr lang="en-US" sz="1800" dirty="0"/>
          </a:p>
        </p:txBody>
      </p:sp>
      <p:sp>
        <p:nvSpPr>
          <p:cNvPr id="4" name="Google Shape;726;p93"/>
          <p:cNvSpPr txBox="1">
            <a:spLocks noGrp="1"/>
          </p:cNvSpPr>
          <p:nvPr>
            <p:ph type="title"/>
          </p:nvPr>
        </p:nvSpPr>
        <p:spPr>
          <a:xfrm>
            <a:off x="713225" y="530725"/>
            <a:ext cx="5487278" cy="751132"/>
          </a:xfrm>
          <a:prstGeom prst="rect">
            <a:avLst/>
          </a:prstGeom>
        </p:spPr>
        <p:txBody>
          <a:bodyPr spcFirstLastPara="1" wrap="square" lIns="91425" tIns="91425" rIns="91425" bIns="91425" anchor="ctr" anchorCtr="0">
            <a:noAutofit/>
          </a:bodyPr>
          <a:lstStyle/>
          <a:p>
            <a:r>
              <a:rPr lang="en" sz="3200" dirty="0" smtClean="0">
                <a:solidFill>
                  <a:schemeClr val="tx1"/>
                </a:solidFill>
                <a:highlight>
                  <a:schemeClr val="lt1"/>
                </a:highlight>
                <a:latin typeface="Times New Roman" panose="02020603050405020304" pitchFamily="18" charset="0"/>
                <a:ea typeface="Montserrat"/>
                <a:cs typeface="Times New Roman" panose="02020603050405020304" pitchFamily="18" charset="0"/>
                <a:sym typeface="Montserrat"/>
              </a:rPr>
              <a:t>VISHING</a:t>
            </a:r>
            <a:r>
              <a:rPr lang="en-US" b="1" i="0" dirty="0" smtClean="0">
                <a:solidFill>
                  <a:srgbClr val="20232F"/>
                </a:solidFill>
                <a:effectLst/>
                <a:latin typeface="Nunito Sans" panose="020B0604020202020204" pitchFamily="2" charset="0"/>
              </a:rPr>
              <a:t/>
            </a:r>
            <a:br>
              <a:rPr lang="en-US" b="1" i="0" dirty="0" smtClean="0">
                <a:solidFill>
                  <a:srgbClr val="20232F"/>
                </a:solidFill>
                <a:effectLst/>
                <a:latin typeface="Nunito Sans" panose="020B0604020202020204" pitchFamily="2" charset="0"/>
              </a:rPr>
            </a:br>
            <a:endParaRPr dirty="0"/>
          </a:p>
        </p:txBody>
      </p:sp>
      <p:pic>
        <p:nvPicPr>
          <p:cNvPr id="8"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68675" y="379379"/>
            <a:ext cx="4552545" cy="4958976"/>
          </a:xfrm>
        </p:spPr>
      </p:pic>
      <p:pic>
        <p:nvPicPr>
          <p:cNvPr id="9" name="Media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3149" y="1281857"/>
            <a:ext cx="2678349" cy="2645923"/>
          </a:xfrm>
          <a:prstGeom prst="rect">
            <a:avLst/>
          </a:prstGeom>
        </p:spPr>
      </p:pic>
      <p:pic>
        <p:nvPicPr>
          <p:cNvPr id="10"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6008" y="530724"/>
            <a:ext cx="3453319" cy="3966690"/>
          </a:xfrm>
          <a:prstGeom prst="rect">
            <a:avLst/>
          </a:prstGeom>
          <a:noFill/>
          <a:ln>
            <a:noFill/>
          </a:ln>
        </p:spPr>
      </p:pic>
      <p:pic>
        <p:nvPicPr>
          <p:cNvPr id="11" name="Picture 10">
            <a:extLst>
              <a:ext uri="{FF2B5EF4-FFF2-40B4-BE49-F238E27FC236}">
                <a16:creationId xmlns:a16="http://schemas.microsoft.com/office/drawing/2014/main" id="{0641EE66-F3A8-625B-EAA2-CB3886CB64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75" y="220490"/>
            <a:ext cx="830676" cy="1371601"/>
          </a:xfrm>
          <a:prstGeom prst="rect">
            <a:avLst/>
          </a:prstGeom>
        </p:spPr>
      </p:pic>
    </p:spTree>
    <p:extLst>
      <p:ext uri="{BB962C8B-B14F-4D97-AF65-F5344CB8AC3E}">
        <p14:creationId xmlns:p14="http://schemas.microsoft.com/office/powerpoint/2010/main" val="18807336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564"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800" dirty="0" smtClean="0">
                <a:solidFill>
                  <a:schemeClr val="tx1"/>
                </a:solidFill>
                <a:highlight>
                  <a:schemeClr val="lt1"/>
                </a:highlight>
                <a:latin typeface="Times New Roman" panose="02020603050405020304" pitchFamily="18" charset="0"/>
                <a:ea typeface="Montserrat"/>
                <a:cs typeface="Times New Roman" panose="02020603050405020304" pitchFamily="18" charset="0"/>
                <a:sym typeface="Montserrat"/>
              </a:rPr>
              <a:t>VISHING…</a:t>
            </a:r>
            <a:endParaRPr lang="en-US" dirty="0"/>
          </a:p>
        </p:txBody>
      </p:sp>
      <p:sp>
        <p:nvSpPr>
          <p:cNvPr id="3" name="Text Placeholder 2"/>
          <p:cNvSpPr>
            <a:spLocks noGrp="1"/>
          </p:cNvSpPr>
          <p:nvPr>
            <p:ph type="body" idx="1"/>
          </p:nvPr>
        </p:nvSpPr>
        <p:spPr/>
        <p:txBody>
          <a:bodyPr/>
          <a:lstStyle/>
          <a:p>
            <a:pPr marL="139700" indent="0">
              <a:buNone/>
            </a:pPr>
            <a:endParaRPr lang="en-US" dirty="0"/>
          </a:p>
        </p:txBody>
      </p:sp>
      <p:pic>
        <p:nvPicPr>
          <p:cNvPr id="4" name="Picture 3">
            <a:extLst>
              <a:ext uri="{FF2B5EF4-FFF2-40B4-BE49-F238E27FC236}">
                <a16:creationId xmlns:a16="http://schemas.microsoft.com/office/drawing/2014/main" id="{8AF7B00D-F6CA-AC29-FA65-7CF6CA2D8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624" y="2022123"/>
            <a:ext cx="4146501" cy="3121377"/>
          </a:xfrm>
          <a:prstGeom prst="rect">
            <a:avLst/>
          </a:prstGeom>
        </p:spPr>
      </p:pic>
      <p:pic>
        <p:nvPicPr>
          <p:cNvPr id="6" name="Picture 5">
            <a:extLst>
              <a:ext uri="{FF2B5EF4-FFF2-40B4-BE49-F238E27FC236}">
                <a16:creationId xmlns:a16="http://schemas.microsoft.com/office/drawing/2014/main" id="{0641EE66-F3A8-625B-EAA2-CB3886CB6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4" y="272375"/>
            <a:ext cx="1106054" cy="1151776"/>
          </a:xfrm>
          <a:prstGeom prst="rect">
            <a:avLst/>
          </a:prstGeom>
        </p:spPr>
      </p:pic>
      <p:pic>
        <p:nvPicPr>
          <p:cNvPr id="8"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596533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0000"/>
                </a:solidFill>
                <a:latin typeface="Julius Sans One" panose="020B0604020202020204" charset="0"/>
              </a:rPr>
              <a:t>Scareware</a:t>
            </a:r>
            <a:endParaRPr lang="en-US" dirty="0"/>
          </a:p>
        </p:txBody>
      </p:sp>
      <p:sp>
        <p:nvSpPr>
          <p:cNvPr id="3" name="Text Placeholder 2"/>
          <p:cNvSpPr>
            <a:spLocks noGrp="1"/>
          </p:cNvSpPr>
          <p:nvPr>
            <p:ph type="body" idx="1"/>
          </p:nvPr>
        </p:nvSpPr>
        <p:spPr/>
        <p:txBody>
          <a:bodyPr/>
          <a:lstStyle/>
          <a:p>
            <a:pPr marL="139700" lvl="0" indent="0">
              <a:buNone/>
            </a:pPr>
            <a:r>
              <a:rPr lang="en-US" dirty="0">
                <a:solidFill>
                  <a:srgbClr val="000000"/>
                </a:solidFill>
                <a:latin typeface="Didact Gothic" panose="00000500000000000000" pitchFamily="2" charset="0"/>
              </a:rPr>
              <a:t>In Scareware social engineering techniques, victims being bombarded with false alarms and fictitious threats.</a:t>
            </a:r>
            <a:endParaRPr lang="en-US" dirty="0">
              <a:latin typeface="Didact Gothic" panose="00000500000000000000" pitchFamily="2" charset="0"/>
            </a:endParaRPr>
          </a:p>
          <a:p>
            <a:pPr marL="139700" indent="0">
              <a:buNone/>
            </a:pPr>
            <a:endParaRPr lang="en-US" dirty="0"/>
          </a:p>
        </p:txBody>
      </p:sp>
      <p:pic>
        <p:nvPicPr>
          <p:cNvPr id="4" name="Picture 3">
            <a:extLst>
              <a:ext uri="{FF2B5EF4-FFF2-40B4-BE49-F238E27FC236}">
                <a16:creationId xmlns:a16="http://schemas.microsoft.com/office/drawing/2014/main" id="{8AF7B00D-F6CA-AC29-FA65-7CF6CA2D8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624" y="2022123"/>
            <a:ext cx="4146501" cy="3121377"/>
          </a:xfrm>
          <a:prstGeom prst="rect">
            <a:avLst/>
          </a:prstGeom>
        </p:spPr>
      </p:pic>
      <p:pic>
        <p:nvPicPr>
          <p:cNvPr id="6" name="Picture 5">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4" y="272375"/>
            <a:ext cx="1106054" cy="1151776"/>
          </a:xfrm>
          <a:prstGeom prst="rect">
            <a:avLst/>
          </a:prstGeom>
        </p:spPr>
      </p:pic>
    </p:spTree>
    <p:extLst>
      <p:ext uri="{BB962C8B-B14F-4D97-AF65-F5344CB8AC3E}">
        <p14:creationId xmlns:p14="http://schemas.microsoft.com/office/powerpoint/2010/main" val="660241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139700" lvl="0" indent="0">
              <a:buNone/>
            </a:pPr>
            <a:r>
              <a:rPr lang="en-US" dirty="0">
                <a:solidFill>
                  <a:srgbClr val="000000"/>
                </a:solidFill>
                <a:latin typeface="Didact Gothic" panose="00000500000000000000" pitchFamily="2" charset="0"/>
              </a:rPr>
              <a:t>The perpetrator pretends to be romantically or sexually interested in the victim and lures them into an online relationship</a:t>
            </a:r>
            <a:r>
              <a:rPr lang="en-US" dirty="0" smtClean="0">
                <a:solidFill>
                  <a:srgbClr val="000000"/>
                </a:solidFill>
                <a:latin typeface="Didact Gothic" panose="00000500000000000000" pitchFamily="2" charset="0"/>
              </a:rPr>
              <a:t>.</a:t>
            </a:r>
            <a:endParaRPr lang="en-US" dirty="0">
              <a:latin typeface="Didact Gothic" panose="00000500000000000000" pitchFamily="2" charset="0"/>
            </a:endParaRPr>
          </a:p>
          <a:p>
            <a:pPr marL="139700" indent="0">
              <a:buNone/>
            </a:pPr>
            <a:endParaRPr lang="en-US" dirty="0"/>
          </a:p>
        </p:txBody>
      </p:sp>
      <p:sp>
        <p:nvSpPr>
          <p:cNvPr id="6" name="Google Shape;730;p93"/>
          <p:cNvSpPr txBox="1">
            <a:spLocks noGrp="1"/>
          </p:cNvSpPr>
          <p:nvPr>
            <p:ph type="title"/>
          </p:nvPr>
        </p:nvSpPr>
        <p:spPr>
          <a:xfrm>
            <a:off x="713225" y="530724"/>
            <a:ext cx="7710900" cy="893425"/>
          </a:xfrm>
          <a:prstGeom prst="rect">
            <a:avLst/>
          </a:prstGeom>
        </p:spPr>
        <p:txBody>
          <a:bodyPr spcFirstLastPara="1" wrap="square" lIns="91425" tIns="91425" rIns="91425" bIns="91425" anchor="ctr" anchorCtr="0">
            <a:noAutofit/>
          </a:bodyPr>
          <a:lstStyle/>
          <a:p>
            <a:r>
              <a:rPr lang="en-US" b="1" i="0" dirty="0">
                <a:solidFill>
                  <a:srgbClr val="20232F"/>
                </a:solidFill>
                <a:effectLst/>
                <a:latin typeface="Julius Sans One" panose="020B0604020202020204" charset="0"/>
              </a:rPr>
              <a:t>Honey Trap</a:t>
            </a:r>
            <a:br>
              <a:rPr lang="en-US" b="1" i="0" dirty="0">
                <a:solidFill>
                  <a:srgbClr val="20232F"/>
                </a:solidFill>
                <a:effectLst/>
                <a:latin typeface="Julius Sans One" panose="020B0604020202020204" charset="0"/>
              </a:rPr>
            </a:br>
            <a:endParaRPr lang="en-US" dirty="0">
              <a:latin typeface="Julius Sans One" panose="020B0604020202020204" charset="0"/>
            </a:endParaRPr>
          </a:p>
        </p:txBody>
      </p:sp>
      <p:pic>
        <p:nvPicPr>
          <p:cNvPr id="7" name="Picture 6">
            <a:extLst>
              <a:ext uri="{FF2B5EF4-FFF2-40B4-BE49-F238E27FC236}">
                <a16:creationId xmlns:a16="http://schemas.microsoft.com/office/drawing/2014/main" id="{D90CDA88-983C-D5DB-A322-33FA130B1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285" y="2438099"/>
            <a:ext cx="4579790" cy="2391752"/>
          </a:xfrm>
          <a:prstGeom prst="rect">
            <a:avLst/>
          </a:prstGeom>
        </p:spPr>
      </p:pic>
      <p:pic>
        <p:nvPicPr>
          <p:cNvPr id="2" name="Picture 1"/>
          <p:cNvPicPr>
            <a:picLocks noChangeAspect="1"/>
          </p:cNvPicPr>
          <p:nvPr/>
        </p:nvPicPr>
        <p:blipFill>
          <a:blip r:embed="rId3"/>
          <a:stretch>
            <a:fillRect/>
          </a:stretch>
        </p:blipFill>
        <p:spPr>
          <a:xfrm>
            <a:off x="106643" y="179010"/>
            <a:ext cx="853514" cy="1371719"/>
          </a:xfrm>
          <a:prstGeom prst="rect">
            <a:avLst/>
          </a:prstGeom>
        </p:spPr>
      </p:pic>
    </p:spTree>
    <p:extLst>
      <p:ext uri="{BB962C8B-B14F-4D97-AF65-F5344CB8AC3E}">
        <p14:creationId xmlns:p14="http://schemas.microsoft.com/office/powerpoint/2010/main" val="19942939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4567" y="1217672"/>
            <a:ext cx="7710900" cy="3259800"/>
          </a:xfrm>
        </p:spPr>
        <p:txBody>
          <a:bodyPr/>
          <a:lstStyle/>
          <a:p>
            <a:pPr marL="139700" lvl="0" indent="0">
              <a:buNone/>
            </a:pPr>
            <a:r>
              <a:rPr lang="en-US" dirty="0" smtClean="0">
                <a:latin typeface="Didact Gothic" panose="00000500000000000000" pitchFamily="2" charset="0"/>
              </a:rPr>
              <a:t>Deep fakes </a:t>
            </a:r>
            <a:r>
              <a:rPr lang="en-US" dirty="0">
                <a:latin typeface="Didact Gothic" panose="00000500000000000000" pitchFamily="2" charset="0"/>
              </a:rPr>
              <a:t>are synthetic media that have been digitally manipulated to replace one person's likeness convincingly with that of another</a:t>
            </a:r>
            <a:endParaRPr lang="en-US" dirty="0"/>
          </a:p>
        </p:txBody>
      </p:sp>
      <p:sp>
        <p:nvSpPr>
          <p:cNvPr id="6" name="Google Shape;730;p93"/>
          <p:cNvSpPr txBox="1">
            <a:spLocks noGrp="1"/>
          </p:cNvSpPr>
          <p:nvPr>
            <p:ph type="title"/>
          </p:nvPr>
        </p:nvSpPr>
        <p:spPr>
          <a:xfrm>
            <a:off x="713225" y="678426"/>
            <a:ext cx="7710900" cy="745723"/>
          </a:xfrm>
          <a:prstGeom prst="rect">
            <a:avLst/>
          </a:prstGeom>
        </p:spPr>
        <p:txBody>
          <a:bodyPr spcFirstLastPara="1" wrap="square" lIns="91425" tIns="91425" rIns="91425" bIns="91425" anchor="ctr" anchorCtr="0">
            <a:noAutofit/>
          </a:bodyPr>
          <a:lstStyle/>
          <a:p>
            <a:r>
              <a:rPr lang="en-US" dirty="0">
                <a:solidFill>
                  <a:srgbClr val="424242"/>
                </a:solidFill>
                <a:latin typeface="Julius Sans One" panose="020B0604020202020204" charset="0"/>
              </a:rPr>
              <a:t>Deep Fakes</a:t>
            </a:r>
            <a:r>
              <a:rPr lang="en-US" b="1" i="0" dirty="0">
                <a:solidFill>
                  <a:srgbClr val="20232F"/>
                </a:solidFill>
                <a:effectLst/>
                <a:latin typeface="Julius Sans One" panose="020B0604020202020204" charset="0"/>
              </a:rPr>
              <a:t/>
            </a:r>
            <a:br>
              <a:rPr lang="en-US" b="1" i="0" dirty="0">
                <a:solidFill>
                  <a:srgbClr val="20232F"/>
                </a:solidFill>
                <a:effectLst/>
                <a:latin typeface="Julius Sans One" panose="020B0604020202020204" charset="0"/>
              </a:rPr>
            </a:br>
            <a:endParaRPr lang="en-US" dirty="0">
              <a:latin typeface="Julius Sans One" panose="020B06040202020202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961" y="2035277"/>
            <a:ext cx="5742039" cy="2772697"/>
          </a:xfrm>
          <a:prstGeom prst="rect">
            <a:avLst/>
          </a:prstGeom>
        </p:spPr>
      </p:pic>
      <p:pic>
        <p:nvPicPr>
          <p:cNvPr id="2" name="Picture 1"/>
          <p:cNvPicPr>
            <a:picLocks noChangeAspect="1"/>
          </p:cNvPicPr>
          <p:nvPr/>
        </p:nvPicPr>
        <p:blipFill>
          <a:blip r:embed="rId3"/>
          <a:stretch>
            <a:fillRect/>
          </a:stretch>
        </p:blipFill>
        <p:spPr>
          <a:xfrm>
            <a:off x="0" y="356772"/>
            <a:ext cx="829128" cy="1060796"/>
          </a:xfrm>
          <a:prstGeom prst="rect">
            <a:avLst/>
          </a:prstGeom>
        </p:spPr>
      </p:pic>
    </p:spTree>
    <p:extLst>
      <p:ext uri="{BB962C8B-B14F-4D97-AF65-F5344CB8AC3E}">
        <p14:creationId xmlns:p14="http://schemas.microsoft.com/office/powerpoint/2010/main" val="2316871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4567" y="1217672"/>
            <a:ext cx="7710900" cy="3259800"/>
          </a:xfrm>
        </p:spPr>
        <p:txBody>
          <a:bodyPr/>
          <a:lstStyle/>
          <a:p>
            <a:pPr marL="139700" lvl="0" indent="0">
              <a:buNone/>
            </a:pPr>
            <a:endParaRPr lang="en-US" dirty="0"/>
          </a:p>
        </p:txBody>
      </p:sp>
      <p:sp>
        <p:nvSpPr>
          <p:cNvPr id="6" name="Google Shape;730;p93"/>
          <p:cNvSpPr txBox="1">
            <a:spLocks noGrp="1"/>
          </p:cNvSpPr>
          <p:nvPr>
            <p:ph type="title"/>
          </p:nvPr>
        </p:nvSpPr>
        <p:spPr>
          <a:xfrm>
            <a:off x="713225" y="678426"/>
            <a:ext cx="7710900" cy="745723"/>
          </a:xfrm>
          <a:prstGeom prst="rect">
            <a:avLst/>
          </a:prstGeom>
        </p:spPr>
        <p:txBody>
          <a:bodyPr spcFirstLastPara="1" wrap="square" lIns="91425" tIns="91425" rIns="91425" bIns="91425" anchor="ctr" anchorCtr="0">
            <a:noAutofit/>
          </a:bodyPr>
          <a:lstStyle/>
          <a:p>
            <a:r>
              <a:rPr lang="en-US" dirty="0" smtClean="0">
                <a:solidFill>
                  <a:srgbClr val="424242"/>
                </a:solidFill>
                <a:latin typeface="Julius Sans One" panose="020B0604020202020204" charset="0"/>
              </a:rPr>
              <a:t>Deep Fakes</a:t>
            </a:r>
            <a:r>
              <a:rPr lang="en-US" b="1" i="0" dirty="0">
                <a:solidFill>
                  <a:srgbClr val="20232F"/>
                </a:solidFill>
                <a:effectLst/>
                <a:latin typeface="Julius Sans One" panose="020B0604020202020204" charset="0"/>
              </a:rPr>
              <a:t/>
            </a:r>
            <a:br>
              <a:rPr lang="en-US" b="1" i="0" dirty="0">
                <a:solidFill>
                  <a:srgbClr val="20232F"/>
                </a:solidFill>
                <a:effectLst/>
                <a:latin typeface="Julius Sans One" panose="020B0604020202020204" charset="0"/>
              </a:rPr>
            </a:br>
            <a:endParaRPr lang="en-US" dirty="0">
              <a:latin typeface="Julius Sans One" panose="020B0604020202020204" charset="0"/>
            </a:endParaRPr>
          </a:p>
        </p:txBody>
      </p:sp>
      <p:pic>
        <p:nvPicPr>
          <p:cNvPr id="7"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567" y="1217673"/>
            <a:ext cx="7526939" cy="3259799"/>
          </a:xfrm>
          <a:prstGeom prst="rect">
            <a:avLst/>
          </a:prstGeom>
        </p:spPr>
      </p:pic>
    </p:spTree>
    <p:extLst>
      <p:ext uri="{BB962C8B-B14F-4D97-AF65-F5344CB8AC3E}">
        <p14:creationId xmlns:p14="http://schemas.microsoft.com/office/powerpoint/2010/main" val="2276917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Mitigations</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345916" y="542819"/>
            <a:ext cx="725487" cy="1066892"/>
          </a:xfrm>
          <a:prstGeom prst="rect">
            <a:avLst/>
          </a:prstGeom>
        </p:spPr>
      </p:pic>
    </p:spTree>
    <p:extLst>
      <p:ext uri="{BB962C8B-B14F-4D97-AF65-F5344CB8AC3E}">
        <p14:creationId xmlns:p14="http://schemas.microsoft.com/office/powerpoint/2010/main" val="4105916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p:txBody>
          <a:bodyPr/>
          <a:lstStyle/>
          <a:p>
            <a:pPr lvl="0"/>
            <a:r>
              <a:rPr lang="en-GB" dirty="0"/>
              <a:t>Who am I ?</a:t>
            </a:r>
            <a:endParaRPr lang="en-US" dirty="0"/>
          </a:p>
        </p:txBody>
      </p:sp>
      <p:sp>
        <p:nvSpPr>
          <p:cNvPr id="478" name="Google Shape;478;p69"/>
          <p:cNvSpPr txBox="1">
            <a:spLocks noGrp="1"/>
          </p:cNvSpPr>
          <p:nvPr>
            <p:ph type="body" idx="1"/>
          </p:nvPr>
        </p:nvSpPr>
        <p:spPr/>
        <p:txBody>
          <a:bodyPr/>
          <a:lstStyle/>
          <a:p>
            <a:pPr lvl="0"/>
            <a:endParaRPr lang="en-GB" dirty="0" smtClean="0"/>
          </a:p>
          <a:p>
            <a:pPr lvl="0"/>
            <a:r>
              <a:rPr lang="en-GB" sz="1600" dirty="0" smtClean="0"/>
              <a:t>Name </a:t>
            </a:r>
            <a:r>
              <a:rPr lang="en-GB" sz="1600" dirty="0"/>
              <a:t>: Adeladay(AD</a:t>
            </a:r>
            <a:r>
              <a:rPr lang="en-GB" sz="1600" dirty="0" smtClean="0"/>
              <a:t>)</a:t>
            </a:r>
          </a:p>
          <a:p>
            <a:pPr lvl="0"/>
            <a:endParaRPr lang="en-GB" sz="1600" dirty="0"/>
          </a:p>
          <a:p>
            <a:pPr lvl="0"/>
            <a:endParaRPr lang="en-GB" sz="1600" dirty="0"/>
          </a:p>
          <a:p>
            <a:pPr lvl="0"/>
            <a:r>
              <a:rPr lang="en-GB" sz="1600" dirty="0"/>
              <a:t>Job Title: Sr Officer IT-Security and </a:t>
            </a:r>
            <a:r>
              <a:rPr lang="en-GB" sz="1600" dirty="0" smtClean="0"/>
              <a:t>Awareness</a:t>
            </a:r>
          </a:p>
          <a:p>
            <a:pPr lvl="0"/>
            <a:endParaRPr lang="en-GB" sz="1600" dirty="0"/>
          </a:p>
          <a:p>
            <a:pPr lvl="0"/>
            <a:endParaRPr lang="en-GB" sz="1600" dirty="0"/>
          </a:p>
          <a:p>
            <a:pPr lvl="0"/>
            <a:r>
              <a:rPr lang="en-GB" sz="1600" dirty="0"/>
              <a:t>Education: BSC In Computer </a:t>
            </a:r>
            <a:r>
              <a:rPr lang="en-GB" sz="1600" dirty="0" smtClean="0"/>
              <a:t>Science</a:t>
            </a:r>
          </a:p>
          <a:p>
            <a:pPr lvl="0"/>
            <a:endParaRPr lang="en-GB" sz="1600" dirty="0"/>
          </a:p>
          <a:p>
            <a:pPr lvl="0"/>
            <a:endParaRPr lang="en-GB" sz="1600" dirty="0"/>
          </a:p>
          <a:p>
            <a:pPr lvl="0"/>
            <a:r>
              <a:rPr lang="en-GB" sz="1600" dirty="0"/>
              <a:t>Experience and Cert : 6 </a:t>
            </a:r>
            <a:r>
              <a:rPr lang="en-GB" sz="1600" dirty="0" err="1"/>
              <a:t>yr</a:t>
            </a:r>
            <a:r>
              <a:rPr lang="en-GB" sz="1600" dirty="0"/>
              <a:t> +, CCNA, CompTIA A+ NSE1 And </a:t>
            </a:r>
            <a:r>
              <a:rPr lang="en-GB" sz="1600" dirty="0" smtClean="0"/>
              <a:t>NSE2</a:t>
            </a:r>
          </a:p>
          <a:p>
            <a:pPr lvl="0"/>
            <a:endParaRPr lang="en-GB" sz="1600" dirty="0"/>
          </a:p>
          <a:p>
            <a:pPr lvl="0"/>
            <a:endParaRPr lang="en-GB" sz="1600" dirty="0"/>
          </a:p>
          <a:p>
            <a:pPr lvl="0"/>
            <a:r>
              <a:rPr lang="en-GB" sz="1600" dirty="0"/>
              <a:t>Hobbies: Hacking Game Like CTF</a:t>
            </a:r>
          </a:p>
          <a:p>
            <a:pPr lvl="0"/>
            <a:endParaRPr lang="en-GB" dirty="0"/>
          </a:p>
          <a:p>
            <a:pPr lvl="0"/>
            <a:endParaRPr lang="en-GB" dirty="0"/>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830" y="1059325"/>
            <a:ext cx="1756721" cy="1366297"/>
          </a:xfrm>
          <a:prstGeom prst="rect">
            <a:avLst/>
          </a:prstGeom>
        </p:spPr>
      </p:pic>
      <p:pic>
        <p:nvPicPr>
          <p:cNvPr id="4" name="Picture 3"/>
          <p:cNvPicPr>
            <a:picLocks noChangeAspect="1"/>
          </p:cNvPicPr>
          <p:nvPr/>
        </p:nvPicPr>
        <p:blipFill>
          <a:blip r:embed="rId4"/>
          <a:stretch>
            <a:fillRect/>
          </a:stretch>
        </p:blipFill>
        <p:spPr>
          <a:xfrm>
            <a:off x="200792" y="223627"/>
            <a:ext cx="976256" cy="1200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par>
                                <p:cTn id="11" presetID="10" presetClass="entr" presetSubtype="0"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2"/>
          <p:cNvSpPr txBox="1">
            <a:spLocks noGrp="1"/>
          </p:cNvSpPr>
          <p:nvPr>
            <p:ph type="title"/>
          </p:nvPr>
        </p:nvSpPr>
        <p:spPr>
          <a:xfrm>
            <a:off x="1383600" y="2280601"/>
            <a:ext cx="63768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Mitigations</a:t>
            </a:r>
            <a:endParaRPr b="1" dirty="0"/>
          </a:p>
        </p:txBody>
      </p:sp>
      <p:sp>
        <p:nvSpPr>
          <p:cNvPr id="707" name="Google Shape;707;p92"/>
          <p:cNvSpPr txBox="1">
            <a:spLocks noGrp="1"/>
          </p:cNvSpPr>
          <p:nvPr>
            <p:ph type="subTitle" idx="1"/>
          </p:nvPr>
        </p:nvSpPr>
        <p:spPr>
          <a:xfrm>
            <a:off x="689149" y="1649007"/>
            <a:ext cx="3581516" cy="481818"/>
          </a:xfrm>
          <a:prstGeom prst="rect">
            <a:avLst/>
          </a:prstGeom>
        </p:spPr>
        <p:txBody>
          <a:bodyPr spcFirstLastPara="1" wrap="square" lIns="91425" tIns="91425" rIns="91425" bIns="91425" anchor="t" anchorCtr="0">
            <a:noAutofit/>
          </a:bodyPr>
          <a:lstStyle/>
          <a:p>
            <a:pPr marL="0" lvl="0" indent="0"/>
            <a:r>
              <a:rPr lang="en-GB" dirty="0" smtClean="0"/>
              <a:t>1 Educate </a:t>
            </a:r>
            <a:r>
              <a:rPr lang="en-GB" dirty="0"/>
              <a:t>the weakness, reward the positive</a:t>
            </a:r>
            <a:endParaRPr dirty="0"/>
          </a:p>
        </p:txBody>
      </p:sp>
      <p:sp>
        <p:nvSpPr>
          <p:cNvPr id="714" name="Google Shape;714;p92"/>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2"/>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92"/>
          <p:cNvCxnSpPr/>
          <p:nvPr/>
        </p:nvCxnSpPr>
        <p:spPr>
          <a:xfrm>
            <a:off x="-22525" y="25649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19" name="Google Shape;719;p92"/>
          <p:cNvCxnSpPr/>
          <p:nvPr/>
        </p:nvCxnSpPr>
        <p:spPr>
          <a:xfrm>
            <a:off x="6285300" y="25717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20" name="Google Shape;720;p92"/>
          <p:cNvCxnSpPr/>
          <p:nvPr/>
        </p:nvCxnSpPr>
        <p:spPr>
          <a:xfrm>
            <a:off x="4572000" y="3179625"/>
            <a:ext cx="0" cy="930900"/>
          </a:xfrm>
          <a:prstGeom prst="straightConnector1">
            <a:avLst/>
          </a:prstGeom>
          <a:noFill/>
          <a:ln w="19050" cap="flat" cmpd="sng">
            <a:solidFill>
              <a:schemeClr val="dk1"/>
            </a:solidFill>
            <a:prstDash val="solid"/>
            <a:round/>
            <a:headEnd type="none" w="med" len="med"/>
            <a:tailEnd type="none" w="med" len="med"/>
          </a:ln>
        </p:spPr>
      </p:cxnSp>
      <p:cxnSp>
        <p:nvCxnSpPr>
          <p:cNvPr id="721" name="Google Shape;721;p92"/>
          <p:cNvCxnSpPr/>
          <p:nvPr/>
        </p:nvCxnSpPr>
        <p:spPr>
          <a:xfrm>
            <a:off x="4572000" y="1276600"/>
            <a:ext cx="0" cy="930900"/>
          </a:xfrm>
          <a:prstGeom prst="straightConnector1">
            <a:avLst/>
          </a:prstGeom>
          <a:noFill/>
          <a:ln w="19050" cap="flat" cmpd="sng">
            <a:solidFill>
              <a:schemeClr val="dk1"/>
            </a:solidFill>
            <a:prstDash val="solid"/>
            <a:round/>
            <a:headEnd type="none" w="med" len="med"/>
            <a:tailEnd type="none" w="med" len="med"/>
          </a:ln>
        </p:spPr>
      </p:cxnSp>
      <p:sp>
        <p:nvSpPr>
          <p:cNvPr id="2" name="Google Shape;713;p92">
            <a:extLst>
              <a:ext uri="{FF2B5EF4-FFF2-40B4-BE49-F238E27FC236}">
                <a16:creationId xmlns:a16="http://schemas.microsoft.com/office/drawing/2014/main" id="{7E6652F5-95D1-601B-07CA-318244146102}"/>
              </a:ext>
            </a:extLst>
          </p:cNvPr>
          <p:cNvSpPr txBox="1">
            <a:spLocks/>
          </p:cNvSpPr>
          <p:nvPr/>
        </p:nvSpPr>
        <p:spPr>
          <a:xfrm>
            <a:off x="5278583" y="3114750"/>
            <a:ext cx="3228898" cy="80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GB" dirty="0" smtClean="0"/>
              <a:t> </a:t>
            </a:r>
            <a:r>
              <a:rPr lang="en-GB" dirty="0"/>
              <a:t>4</a:t>
            </a:r>
            <a:r>
              <a:rPr lang="en-GB" dirty="0" smtClean="0"/>
              <a:t> </a:t>
            </a:r>
            <a:r>
              <a:rPr lang="en-GB" dirty="0"/>
              <a:t>Realistic Testing ....from the top down</a:t>
            </a:r>
            <a:endParaRPr lang="en-US" dirty="0"/>
          </a:p>
          <a:p>
            <a:pPr marL="0" indent="0"/>
            <a:endParaRPr lang="en-US" dirty="0"/>
          </a:p>
        </p:txBody>
      </p:sp>
      <p:sp>
        <p:nvSpPr>
          <p:cNvPr id="14" name="Google Shape;713;p92">
            <a:extLst>
              <a:ext uri="{FF2B5EF4-FFF2-40B4-BE49-F238E27FC236}">
                <a16:creationId xmlns:a16="http://schemas.microsoft.com/office/drawing/2014/main" id="{7E6652F5-95D1-601B-07CA-318244146102}"/>
              </a:ext>
            </a:extLst>
          </p:cNvPr>
          <p:cNvSpPr txBox="1">
            <a:spLocks/>
          </p:cNvSpPr>
          <p:nvPr/>
        </p:nvSpPr>
        <p:spPr>
          <a:xfrm>
            <a:off x="5174672" y="1636151"/>
            <a:ext cx="3740727" cy="80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GB" dirty="0" smtClean="0"/>
              <a:t>2 </a:t>
            </a:r>
            <a:r>
              <a:rPr lang="en-GB" dirty="0"/>
              <a:t>use technology to safeguard not as the </a:t>
            </a:r>
            <a:r>
              <a:rPr lang="en-GB" dirty="0" err="1"/>
              <a:t>savior</a:t>
            </a:r>
            <a:r>
              <a:rPr lang="en-GB" dirty="0"/>
              <a:t> </a:t>
            </a:r>
            <a:endParaRPr lang="en-US" dirty="0"/>
          </a:p>
          <a:p>
            <a:pPr marL="0" indent="0"/>
            <a:endParaRPr lang="en-US" dirty="0"/>
          </a:p>
        </p:txBody>
      </p:sp>
      <p:sp>
        <p:nvSpPr>
          <p:cNvPr id="16" name="Google Shape;713;p92">
            <a:extLst>
              <a:ext uri="{FF2B5EF4-FFF2-40B4-BE49-F238E27FC236}">
                <a16:creationId xmlns:a16="http://schemas.microsoft.com/office/drawing/2014/main" id="{7E6652F5-95D1-601B-07CA-318244146102}"/>
              </a:ext>
            </a:extLst>
          </p:cNvPr>
          <p:cNvSpPr txBox="1">
            <a:spLocks/>
          </p:cNvSpPr>
          <p:nvPr/>
        </p:nvSpPr>
        <p:spPr>
          <a:xfrm>
            <a:off x="822163" y="3114750"/>
            <a:ext cx="3315488" cy="417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dirty="0" smtClean="0"/>
              <a:t>3 Actionable </a:t>
            </a:r>
            <a:r>
              <a:rPr lang="en-US" dirty="0"/>
              <a:t>policies</a:t>
            </a:r>
          </a:p>
        </p:txBody>
      </p:sp>
      <p:sp>
        <p:nvSpPr>
          <p:cNvPr id="17" name="Google Shape;714;p92"/>
          <p:cNvSpPr/>
          <p:nvPr/>
        </p:nvSpPr>
        <p:spPr>
          <a:xfrm rot="10800000">
            <a:off x="1523448" y="2775275"/>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6;p92"/>
          <p:cNvSpPr/>
          <p:nvPr/>
        </p:nvSpPr>
        <p:spPr>
          <a:xfrm rot="10800000">
            <a:off x="6798928" y="2700050"/>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222" y="440911"/>
            <a:ext cx="1274450" cy="1266596"/>
          </a:xfrm>
          <a:prstGeom prst="rect">
            <a:avLst/>
          </a:prstGeom>
        </p:spPr>
      </p:pic>
    </p:spTree>
    <p:extLst>
      <p:ext uri="{BB962C8B-B14F-4D97-AF65-F5344CB8AC3E}">
        <p14:creationId xmlns:p14="http://schemas.microsoft.com/office/powerpoint/2010/main" val="4074157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a:t>
            </a:r>
            <a:endParaRPr lang="en-US" dirty="0"/>
          </a:p>
        </p:txBody>
      </p:sp>
      <p:sp>
        <p:nvSpPr>
          <p:cNvPr id="3" name="Subtitle 2"/>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0641EE66-F3A8-625B-EAA2-CB3886CB6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823" y="70012"/>
            <a:ext cx="1409196" cy="1483025"/>
          </a:xfrm>
          <a:prstGeom prst="rect">
            <a:avLst/>
          </a:prstGeom>
        </p:spPr>
      </p:pic>
    </p:spTree>
    <p:extLst>
      <p:ext uri="{BB962C8B-B14F-4D97-AF65-F5344CB8AC3E}">
        <p14:creationId xmlns:p14="http://schemas.microsoft.com/office/powerpoint/2010/main" val="1286789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0"/>
        <p:cNvGrpSpPr/>
        <p:nvPr/>
      </p:nvGrpSpPr>
      <p:grpSpPr>
        <a:xfrm>
          <a:off x="0" y="0"/>
          <a:ext cx="0" cy="0"/>
          <a:chOff x="0" y="0"/>
          <a:chExt cx="0" cy="0"/>
        </a:xfrm>
      </p:grpSpPr>
      <p:sp>
        <p:nvSpPr>
          <p:cNvPr id="1541" name="Google Shape;1541;p12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543" name="Google Shape;1543;p12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dirty="0">
              <a:solidFill>
                <a:schemeClr val="accent5"/>
              </a:solidFill>
            </a:endParaRPr>
          </a:p>
          <a:p>
            <a:pPr marL="0" lvl="0" indent="0" algn="ctr" rtl="0">
              <a:spcBef>
                <a:spcPts val="1600"/>
              </a:spcBef>
              <a:spcAft>
                <a:spcPts val="1600"/>
              </a:spcAft>
              <a:buNone/>
            </a:pPr>
            <a:endParaRPr dirty="0">
              <a:solidFill>
                <a:schemeClr val="accent5"/>
              </a:solidFill>
            </a:endParaRPr>
          </a:p>
        </p:txBody>
      </p:sp>
      <p:sp>
        <p:nvSpPr>
          <p:cNvPr id="6" name="Rectangle 5">
            <a:extLst>
              <a:ext uri="{FF2B5EF4-FFF2-40B4-BE49-F238E27FC236}">
                <a16:creationId xmlns:a16="http://schemas.microsoft.com/office/drawing/2014/main" id="{CD6F74CB-4A37-FD7B-8A49-92619E687C73}"/>
              </a:ext>
            </a:extLst>
          </p:cNvPr>
          <p:cNvSpPr/>
          <p:nvPr/>
        </p:nvSpPr>
        <p:spPr>
          <a:xfrm>
            <a:off x="2470355" y="3473245"/>
            <a:ext cx="4218039" cy="345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The End!!!</a:t>
            </a:r>
            <a:endParaRPr lang="en-US" dirty="0"/>
          </a:p>
        </p:txBody>
      </p:sp>
      <p:pic>
        <p:nvPicPr>
          <p:cNvPr id="7" name="Picture 6">
            <a:extLst>
              <a:ext uri="{FF2B5EF4-FFF2-40B4-BE49-F238E27FC236}">
                <a16:creationId xmlns:a16="http://schemas.microsoft.com/office/drawing/2014/main" id="{0641EE66-F3A8-625B-EAA2-CB3886CB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76" y="1843125"/>
            <a:ext cx="1409196" cy="1483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1"/>
                                        </p:tgtEl>
                                        <p:attrNameLst>
                                          <p:attrName>style.visibility</p:attrName>
                                        </p:attrNameLst>
                                      </p:cBhvr>
                                      <p:to>
                                        <p:strVal val="visible"/>
                                      </p:to>
                                    </p:set>
                                    <p:animEffect transition="in" filter="fade">
                                      <p:cBhvr>
                                        <p:cTn id="7" dur="1000"/>
                                        <p:tgtEl>
                                          <p:spTgt spid="1541"/>
                                        </p:tgtEl>
                                      </p:cBhvr>
                                    </p:animEffect>
                                  </p:childTnLst>
                                </p:cTn>
                              </p:par>
                              <p:par>
                                <p:cTn id="8" presetID="10" presetClass="entr" presetSubtype="0" fill="hold" nodeType="withEffect">
                                  <p:stCondLst>
                                    <p:cond delay="0"/>
                                  </p:stCondLst>
                                  <p:childTnLst>
                                    <p:set>
                                      <p:cBhvr>
                                        <p:cTn id="9" dur="1" fill="hold">
                                          <p:stCondLst>
                                            <p:cond delay="0"/>
                                          </p:stCondLst>
                                        </p:cTn>
                                        <p:tgtEl>
                                          <p:spTgt spid="1543"/>
                                        </p:tgtEl>
                                        <p:attrNameLst>
                                          <p:attrName>style.visibility</p:attrName>
                                        </p:attrNameLst>
                                      </p:cBhvr>
                                      <p:to>
                                        <p:strVal val="visible"/>
                                      </p:to>
                                    </p:set>
                                    <p:animEffect transition="in" filter="fade">
                                      <p:cBhvr>
                                        <p:cTn id="10" dur="1000"/>
                                        <p:tgtEl>
                                          <p:spTgt spid="1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Table of contents</a:t>
            </a:r>
            <a:endParaRPr b="1" dirty="0">
              <a:solidFill>
                <a:schemeClr val="lt1"/>
              </a:solidFill>
            </a:endParaRPr>
          </a:p>
        </p:txBody>
      </p:sp>
      <p:sp>
        <p:nvSpPr>
          <p:cNvPr id="486" name="Google Shape;486;p70"/>
          <p:cNvSpPr txBox="1">
            <a:spLocks noGrp="1"/>
          </p:cNvSpPr>
          <p:nvPr>
            <p:ph type="title" idx="5"/>
          </p:nvPr>
        </p:nvSpPr>
        <p:spPr>
          <a:xfrm>
            <a:off x="5252437" y="1072566"/>
            <a:ext cx="3760531"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W</a:t>
            </a:r>
            <a:r>
              <a:rPr lang="en" dirty="0"/>
              <a:t>hat is social engineering</a:t>
            </a:r>
            <a:endParaRPr dirty="0">
              <a:solidFill>
                <a:schemeClr val="dk1"/>
              </a:solidFill>
            </a:endParaRPr>
          </a:p>
        </p:txBody>
      </p:sp>
      <p:sp>
        <p:nvSpPr>
          <p:cNvPr id="487" name="Google Shape;487;p70"/>
          <p:cNvSpPr txBox="1">
            <a:spLocks noGrp="1"/>
          </p:cNvSpPr>
          <p:nvPr>
            <p:ph type="title"/>
          </p:nvPr>
        </p:nvSpPr>
        <p:spPr>
          <a:xfrm>
            <a:off x="5252437" y="1964472"/>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Why Social Engineering</a:t>
            </a:r>
            <a:endParaRPr dirty="0">
              <a:solidFill>
                <a:schemeClr val="dk1"/>
              </a:solidFill>
            </a:endParaRPr>
          </a:p>
        </p:txBody>
      </p:sp>
      <p:sp>
        <p:nvSpPr>
          <p:cNvPr id="489" name="Google Shape;489;p70"/>
          <p:cNvSpPr txBox="1">
            <a:spLocks noGrp="1"/>
          </p:cNvSpPr>
          <p:nvPr>
            <p:ph type="title" idx="2"/>
          </p:nvPr>
        </p:nvSpPr>
        <p:spPr>
          <a:xfrm>
            <a:off x="4535157" y="110476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90" name="Google Shape;490;p70"/>
          <p:cNvSpPr txBox="1">
            <a:spLocks noGrp="1"/>
          </p:cNvSpPr>
          <p:nvPr>
            <p:ph type="title" idx="3"/>
          </p:nvPr>
        </p:nvSpPr>
        <p:spPr>
          <a:xfrm>
            <a:off x="4567837" y="1992589"/>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1" name="Google Shape;491;p70"/>
          <p:cNvSpPr txBox="1">
            <a:spLocks noGrp="1"/>
          </p:cNvSpPr>
          <p:nvPr>
            <p:ph type="title" idx="6"/>
          </p:nvPr>
        </p:nvSpPr>
        <p:spPr>
          <a:xfrm>
            <a:off x="5252437" y="2851237"/>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1"/>
                </a:solidFill>
              </a:rPr>
              <a:t> Types </a:t>
            </a:r>
            <a:r>
              <a:rPr lang="en" dirty="0">
                <a:solidFill>
                  <a:schemeClr val="dk1"/>
                </a:solidFill>
              </a:rPr>
              <a:t>of SE</a:t>
            </a:r>
            <a:endParaRPr dirty="0">
              <a:solidFill>
                <a:schemeClr val="dk1"/>
              </a:solidFill>
            </a:endParaRPr>
          </a:p>
        </p:txBody>
      </p:sp>
      <p:sp>
        <p:nvSpPr>
          <p:cNvPr id="495" name="Google Shape;495;p70"/>
          <p:cNvSpPr txBox="1">
            <a:spLocks noGrp="1"/>
          </p:cNvSpPr>
          <p:nvPr>
            <p:ph type="title" idx="7"/>
          </p:nvPr>
        </p:nvSpPr>
        <p:spPr>
          <a:xfrm>
            <a:off x="4567837" y="285637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496" name="Google Shape;496;p70"/>
          <p:cNvSpPr txBox="1">
            <a:spLocks noGrp="1"/>
          </p:cNvSpPr>
          <p:nvPr>
            <p:ph type="title" idx="8"/>
          </p:nvPr>
        </p:nvSpPr>
        <p:spPr>
          <a:xfrm>
            <a:off x="4535157" y="3489323"/>
            <a:ext cx="684600" cy="52124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grpSp>
        <p:nvGrpSpPr>
          <p:cNvPr id="14" name="Google Shape;1551;p126"/>
          <p:cNvGrpSpPr/>
          <p:nvPr/>
        </p:nvGrpSpPr>
        <p:grpSpPr>
          <a:xfrm>
            <a:off x="4848245" y="3014949"/>
            <a:ext cx="346056" cy="345674"/>
            <a:chOff x="3752358" y="3817349"/>
            <a:chExt cx="346056" cy="345674"/>
          </a:xfrm>
        </p:grpSpPr>
        <p:sp>
          <p:nvSpPr>
            <p:cNvPr id="15" name="Google Shape;1552;p12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1553;p12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554;p12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555;p12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 name="Google Shape;493;p70"/>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1"/>
                </a:solidFill>
              </a:rPr>
              <a:t>Mitigation</a:t>
            </a:r>
            <a:endParaRPr dirty="0">
              <a:solidFill>
                <a:schemeClr val="dk1"/>
              </a:solidFill>
            </a:endParaRPr>
          </a:p>
        </p:txBody>
      </p:sp>
      <p:sp>
        <p:nvSpPr>
          <p:cNvPr id="31" name="Google Shape;493;p70"/>
          <p:cNvSpPr txBox="1">
            <a:spLocks/>
          </p:cNvSpPr>
          <p:nvPr/>
        </p:nvSpPr>
        <p:spPr>
          <a:xfrm>
            <a:off x="5219757" y="3756975"/>
            <a:ext cx="3193800"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endParaRPr lang="en-US" dirty="0" smtClean="0"/>
          </a:p>
          <a:p>
            <a:endParaRPr lang="en-GB" dirty="0"/>
          </a:p>
          <a:p>
            <a:endParaRPr lang="en-GB" dirty="0" smtClean="0"/>
          </a:p>
        </p:txBody>
      </p:sp>
      <p:sp>
        <p:nvSpPr>
          <p:cNvPr id="20" name="Google Shape;493;p70"/>
          <p:cNvSpPr txBox="1">
            <a:spLocks/>
          </p:cNvSpPr>
          <p:nvPr/>
        </p:nvSpPr>
        <p:spPr>
          <a:xfrm>
            <a:off x="4848245" y="4242713"/>
            <a:ext cx="2282129"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GB" dirty="0" smtClean="0"/>
              <a:t>05            Demo</a:t>
            </a:r>
            <a:endParaRPr lang="en-US" dirty="0" smtClean="0"/>
          </a:p>
        </p:txBody>
      </p:sp>
      <p:pic>
        <p:nvPicPr>
          <p:cNvPr id="2" name="Picture 1"/>
          <p:cNvPicPr>
            <a:picLocks noChangeAspect="1"/>
          </p:cNvPicPr>
          <p:nvPr/>
        </p:nvPicPr>
        <p:blipFill>
          <a:blip r:embed="rId3"/>
          <a:stretch>
            <a:fillRect/>
          </a:stretch>
        </p:blipFill>
        <p:spPr>
          <a:xfrm>
            <a:off x="860020" y="415697"/>
            <a:ext cx="1213209" cy="14082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p:tgtEl>
                                          <p:spTgt spid="14"/>
                                        </p:tgtEl>
                                        <p:attrNameLst>
                                          <p:attrName>ppt_w</p:attrName>
                                        </p:attrNameLst>
                                      </p:cBhvr>
                                      <p:tavLst>
                                        <p:tav tm="0">
                                          <p:val>
                                            <p:strVal val="0"/>
                                          </p:val>
                                        </p:tav>
                                        <p:tav tm="100000">
                                          <p:val>
                                            <p:strVal val="#ppt_w"/>
                                          </p:val>
                                        </p:tav>
                                      </p:tavLst>
                                    </p:anim>
                                    <p:anim calcmode="lin" valueType="num">
                                      <p:cBhvr additive="base">
                                        <p:cTn id="8" dur="1000"/>
                                        <p:tgtEl>
                                          <p:spTgt spid="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t>
            </a:r>
            <a:br>
              <a:rPr lang="en" dirty="0"/>
            </a:br>
            <a:r>
              <a:rPr lang="en" dirty="0"/>
              <a:t>S</a:t>
            </a:r>
            <a:r>
              <a:rPr lang="en-US" dirty="0"/>
              <a:t>o</a:t>
            </a:r>
            <a:r>
              <a:rPr lang="en" dirty="0"/>
              <a:t>cial Engineering</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56335" y="294964"/>
            <a:ext cx="1213209" cy="1408298"/>
          </a:xfrm>
          <a:prstGeom prst="rect">
            <a:avLst/>
          </a:prstGeom>
        </p:spPr>
      </p:pic>
    </p:spTree>
    <p:extLst>
      <p:ext uri="{BB962C8B-B14F-4D97-AF65-F5344CB8AC3E}">
        <p14:creationId xmlns:p14="http://schemas.microsoft.com/office/powerpoint/2010/main" val="3731439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3"/>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 </a:t>
            </a:r>
            <a:endParaRPr dirty="0"/>
          </a:p>
        </p:txBody>
      </p:sp>
      <p:sp>
        <p:nvSpPr>
          <p:cNvPr id="531" name="Google Shape;531;p73"/>
          <p:cNvSpPr txBox="1">
            <a:spLocks noGrp="1"/>
          </p:cNvSpPr>
          <p:nvPr>
            <p:ph type="subTitle" idx="1"/>
          </p:nvPr>
        </p:nvSpPr>
        <p:spPr>
          <a:xfrm>
            <a:off x="713224" y="2263299"/>
            <a:ext cx="3858775" cy="205691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effectLst/>
                <a:latin typeface="Times New Roman" panose="02020603050405020304" pitchFamily="18" charset="0"/>
                <a:ea typeface="Calibri" panose="020F0502020204030204" pitchFamily="34" charset="0"/>
              </a:rPr>
              <a:t>is the art of manipulating people into performing actions of divulging confidential information. This technique manipulate human feelings, such as curiosity or fear to carry out schemes and draw victims into their traps.</a:t>
            </a:r>
            <a:endParaRPr sz="1200" dirty="0"/>
          </a:p>
        </p:txBody>
      </p:sp>
      <p:cxnSp>
        <p:nvCxnSpPr>
          <p:cNvPr id="534" name="Google Shape;534;p73"/>
          <p:cNvCxnSpPr/>
          <p:nvPr/>
        </p:nvCxnSpPr>
        <p:spPr>
          <a:xfrm>
            <a:off x="814975" y="2168032"/>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AEE113CE-85FE-6213-B8A1-64C1C22A4068}"/>
              </a:ext>
            </a:extLst>
          </p:cNvPr>
          <p:cNvPicPr>
            <a:picLocks noChangeAspect="1"/>
          </p:cNvPicPr>
          <p:nvPr/>
        </p:nvPicPr>
        <p:blipFill>
          <a:blip r:embed="rId3"/>
          <a:stretch>
            <a:fillRect/>
          </a:stretch>
        </p:blipFill>
        <p:spPr>
          <a:xfrm>
            <a:off x="5146670" y="723268"/>
            <a:ext cx="3779848" cy="3596952"/>
          </a:xfrm>
          <a:prstGeom prst="rect">
            <a:avLst/>
          </a:prstGeom>
        </p:spPr>
      </p:pic>
      <p:pic>
        <p:nvPicPr>
          <p:cNvPr id="2" name="Picture 1"/>
          <p:cNvPicPr>
            <a:picLocks noChangeAspect="1"/>
          </p:cNvPicPr>
          <p:nvPr/>
        </p:nvPicPr>
        <p:blipFill>
          <a:blip r:embed="rId4"/>
          <a:stretch>
            <a:fillRect/>
          </a:stretch>
        </p:blipFill>
        <p:spPr>
          <a:xfrm>
            <a:off x="360260" y="103219"/>
            <a:ext cx="1213209" cy="140829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2"/>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Life cycle </a:t>
            </a:r>
            <a:endParaRPr b="1" dirty="0"/>
          </a:p>
        </p:txBody>
      </p:sp>
      <p:sp>
        <p:nvSpPr>
          <p:cNvPr id="706" name="Google Shape;706;p92"/>
          <p:cNvSpPr txBox="1">
            <a:spLocks noGrp="1"/>
          </p:cNvSpPr>
          <p:nvPr>
            <p:ph type="title" idx="2"/>
          </p:nvPr>
        </p:nvSpPr>
        <p:spPr>
          <a:xfrm>
            <a:off x="734175" y="899475"/>
            <a:ext cx="2346000" cy="333900"/>
          </a:xfrm>
          <a:prstGeom prst="rect">
            <a:avLst/>
          </a:prstGeom>
        </p:spPr>
        <p:txBody>
          <a:bodyPr spcFirstLastPara="1" wrap="square" lIns="91425" tIns="91425" rIns="91425" bIns="91425" anchor="ctr" anchorCtr="0">
            <a:noAutofit/>
          </a:bodyPr>
          <a:lstStyle/>
          <a:p>
            <a:pPr marL="0" lvl="0" indent="0">
              <a:lnSpc>
                <a:spcPct val="107000"/>
              </a:lnSpc>
              <a:tabLst>
                <a:tab pos="2857500" algn="l"/>
              </a:tabLst>
            </a:pPr>
            <a:r>
              <a:rPr lang="en-GB" dirty="0">
                <a:latin typeface="Calibri" panose="020F0502020204030204" pitchFamily="34" charset="0"/>
                <a:cs typeface="Times New Roman" panose="02020603050405020304" pitchFamily="18" charset="0"/>
              </a:rPr>
              <a:t>Reconnaissance</a:t>
            </a:r>
            <a:endParaRPr lang="en-GB" dirty="0"/>
          </a:p>
        </p:txBody>
      </p:sp>
      <p:sp>
        <p:nvSpPr>
          <p:cNvPr id="707" name="Google Shape;707;p92"/>
          <p:cNvSpPr txBox="1">
            <a:spLocks noGrp="1"/>
          </p:cNvSpPr>
          <p:nvPr>
            <p:ph type="subTitle" idx="1"/>
          </p:nvPr>
        </p:nvSpPr>
        <p:spPr>
          <a:xfrm>
            <a:off x="734175" y="1166874"/>
            <a:ext cx="2871174" cy="1040626"/>
          </a:xfrm>
          <a:prstGeom prst="rect">
            <a:avLst/>
          </a:prstGeom>
        </p:spPr>
        <p:txBody>
          <a:bodyPr spcFirstLastPara="1" wrap="square" lIns="91425" tIns="91425" rIns="91425" bIns="91425" anchor="t" anchorCtr="0">
            <a:noAutofit/>
          </a:bodyPr>
          <a:lstStyle/>
          <a:p>
            <a:pPr marL="0" lvl="0" indent="0">
              <a:lnSpc>
                <a:spcPct val="107000"/>
              </a:lnSpc>
              <a:tabLst>
                <a:tab pos="2857500" algn="l"/>
              </a:tabLst>
            </a:pPr>
            <a:r>
              <a:rPr lang="en-GB" dirty="0">
                <a:latin typeface="Calibri" panose="020F0502020204030204" pitchFamily="34" charset="0"/>
                <a:ea typeface="Calibri" panose="020F0502020204030204" pitchFamily="34" charset="0"/>
                <a:cs typeface="Times New Roman" panose="02020603050405020304" pitchFamily="18" charset="0"/>
              </a:rPr>
              <a:t>The attacker gathers information about the target, such as their name, job title, and contact </a:t>
            </a:r>
            <a:r>
              <a:rPr lang="en-GB" dirty="0" smtClean="0">
                <a:latin typeface="Calibri" panose="020F0502020204030204" pitchFamily="34" charset="0"/>
                <a:ea typeface="Calibri" panose="020F0502020204030204" pitchFamily="34" charset="0"/>
                <a:cs typeface="Times New Roman" panose="02020603050405020304" pitchFamily="18" charset="0"/>
              </a:rPr>
              <a:t>information</a:t>
            </a:r>
          </a:p>
        </p:txBody>
      </p:sp>
      <p:sp>
        <p:nvSpPr>
          <p:cNvPr id="708" name="Google Shape;708;p92"/>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Exit</a:t>
            </a:r>
            <a:endParaRPr dirty="0"/>
          </a:p>
        </p:txBody>
      </p:sp>
      <p:sp>
        <p:nvSpPr>
          <p:cNvPr id="709" name="Google Shape;709;p92"/>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p>
            <a:pPr marL="0" lvl="0" indent="0"/>
            <a:r>
              <a:rPr lang="en-GB" dirty="0">
                <a:latin typeface="Calibri" panose="020F0502020204030204" pitchFamily="34" charset="0"/>
                <a:ea typeface="Calibri" panose="020F0502020204030204" pitchFamily="34" charset="0"/>
                <a:cs typeface="Times New Roman" panose="02020603050405020304" pitchFamily="18" charset="0"/>
              </a:rPr>
              <a:t>The attacker achieves their goal and escapes without being detected</a:t>
            </a:r>
            <a:endParaRPr dirty="0"/>
          </a:p>
        </p:txBody>
      </p:sp>
      <p:sp>
        <p:nvSpPr>
          <p:cNvPr id="710" name="Google Shape;710;p92"/>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Hook</a:t>
            </a:r>
            <a:endParaRPr dirty="0"/>
          </a:p>
        </p:txBody>
      </p:sp>
      <p:sp>
        <p:nvSpPr>
          <p:cNvPr id="711" name="Google Shape;711;p92"/>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p>
            <a:pPr marL="0" lvl="0" indent="0">
              <a:lnSpc>
                <a:spcPct val="107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The attacker establishes contact with the target and builds </a:t>
            </a:r>
            <a:r>
              <a:rPr lang="en-GB" dirty="0" smtClean="0">
                <a:latin typeface="Calibri" panose="020F0502020204030204" pitchFamily="34" charset="0"/>
                <a:ea typeface="Calibri" panose="020F0502020204030204" pitchFamily="34" charset="0"/>
                <a:cs typeface="Times New Roman" panose="02020603050405020304" pitchFamily="18" charset="0"/>
              </a:rPr>
              <a:t>rapport</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2" name="Google Shape;712;p92"/>
          <p:cNvSpPr txBox="1">
            <a:spLocks noGrp="1"/>
          </p:cNvSpPr>
          <p:nvPr>
            <p:ph type="title" idx="7"/>
          </p:nvPr>
        </p:nvSpPr>
        <p:spPr>
          <a:xfrm>
            <a:off x="6063846" y="3477975"/>
            <a:ext cx="1959300" cy="334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Play</a:t>
            </a:r>
            <a:endParaRPr dirty="0"/>
          </a:p>
        </p:txBody>
      </p:sp>
      <p:sp>
        <p:nvSpPr>
          <p:cNvPr id="713" name="Google Shape;713;p92"/>
          <p:cNvSpPr txBox="1">
            <a:spLocks noGrp="1"/>
          </p:cNvSpPr>
          <p:nvPr>
            <p:ph type="subTitle" idx="8"/>
          </p:nvPr>
        </p:nvSpPr>
        <p:spPr>
          <a:xfrm>
            <a:off x="5677150" y="3746087"/>
            <a:ext cx="3040130" cy="972161"/>
          </a:xfrm>
          <a:prstGeom prst="rect">
            <a:avLst/>
          </a:prstGeom>
        </p:spPr>
        <p:txBody>
          <a:bodyPr spcFirstLastPara="1" wrap="square" lIns="91425" tIns="91425" rIns="91425" bIns="91425" anchor="t" anchorCtr="0">
            <a:noAutofit/>
          </a:bodyPr>
          <a:lstStyle/>
          <a:p>
            <a:pPr marL="0" lvl="0" indent="0">
              <a:lnSpc>
                <a:spcPct val="107000"/>
              </a:lnSpc>
            </a:pPr>
            <a:r>
              <a:rPr lang="en-GB" dirty="0">
                <a:latin typeface="Calibri" panose="020F0502020204030204" pitchFamily="34" charset="0"/>
                <a:ea typeface="Calibri" panose="020F0502020204030204" pitchFamily="34" charset="0"/>
                <a:cs typeface="Times New Roman" panose="02020603050405020304" pitchFamily="18" charset="0"/>
              </a:rPr>
              <a:t>The attacker manipulates the target into performing a desired action, such as clicking on a malicious link or revealing</a:t>
            </a:r>
            <a:endParaRPr dirty="0"/>
          </a:p>
        </p:txBody>
      </p:sp>
      <p:sp>
        <p:nvSpPr>
          <p:cNvPr id="714" name="Google Shape;714;p92"/>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2"/>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2"/>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2"/>
          <p:cNvSpPr/>
          <p:nvPr/>
        </p:nvSpPr>
        <p:spPr>
          <a:xfrm rot="10800000">
            <a:off x="6625746" y="3132000"/>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92"/>
          <p:cNvCxnSpPr/>
          <p:nvPr/>
        </p:nvCxnSpPr>
        <p:spPr>
          <a:xfrm>
            <a:off x="-22525" y="25649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19" name="Google Shape;719;p92"/>
          <p:cNvCxnSpPr/>
          <p:nvPr/>
        </p:nvCxnSpPr>
        <p:spPr>
          <a:xfrm>
            <a:off x="6285300" y="25717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720" name="Google Shape;720;p92"/>
          <p:cNvCxnSpPr/>
          <p:nvPr/>
        </p:nvCxnSpPr>
        <p:spPr>
          <a:xfrm>
            <a:off x="4572000" y="3179625"/>
            <a:ext cx="0" cy="930900"/>
          </a:xfrm>
          <a:prstGeom prst="straightConnector1">
            <a:avLst/>
          </a:prstGeom>
          <a:noFill/>
          <a:ln w="19050" cap="flat" cmpd="sng">
            <a:solidFill>
              <a:schemeClr val="dk1"/>
            </a:solidFill>
            <a:prstDash val="solid"/>
            <a:round/>
            <a:headEnd type="none" w="med" len="med"/>
            <a:tailEnd type="none" w="med" len="med"/>
          </a:ln>
        </p:spPr>
      </p:cxnSp>
      <p:cxnSp>
        <p:nvCxnSpPr>
          <p:cNvPr id="721" name="Google Shape;721;p92"/>
          <p:cNvCxnSpPr/>
          <p:nvPr/>
        </p:nvCxnSpPr>
        <p:spPr>
          <a:xfrm>
            <a:off x="4572000" y="1276600"/>
            <a:ext cx="0" cy="930900"/>
          </a:xfrm>
          <a:prstGeom prst="straightConnector1">
            <a:avLst/>
          </a:prstGeom>
          <a:noFill/>
          <a:ln w="19050"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3965395" y="333752"/>
            <a:ext cx="1213209" cy="1408298"/>
          </a:xfrm>
          <a:prstGeom prst="rect">
            <a:avLst/>
          </a:prstGeom>
        </p:spPr>
      </p:pic>
    </p:spTree>
    <p:extLst>
      <p:ext uri="{BB962C8B-B14F-4D97-AF65-F5344CB8AC3E}">
        <p14:creationId xmlns:p14="http://schemas.microsoft.com/office/powerpoint/2010/main" val="2037748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a:t>
            </a:r>
            <a:br>
              <a:rPr lang="en" dirty="0"/>
            </a:br>
            <a:r>
              <a:rPr lang="en" dirty="0"/>
              <a:t>S</a:t>
            </a:r>
            <a:r>
              <a:rPr lang="en-US" dirty="0"/>
              <a:t>o</a:t>
            </a:r>
            <a:r>
              <a:rPr lang="en" dirty="0"/>
              <a:t>cial Engineering</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8633" y="389321"/>
            <a:ext cx="1219306" cy="1408298"/>
          </a:xfrm>
          <a:prstGeom prst="rect">
            <a:avLst/>
          </a:prstGeom>
        </p:spPr>
      </p:pic>
    </p:spTree>
    <p:extLst>
      <p:ext uri="{BB962C8B-B14F-4D97-AF65-F5344CB8AC3E}">
        <p14:creationId xmlns:p14="http://schemas.microsoft.com/office/powerpoint/2010/main" val="2325086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p:cNvGrpSpPr/>
        <p:nvPr/>
      </p:nvGrpSpPr>
      <p:grpSpPr>
        <a:xfrm>
          <a:off x="0" y="0"/>
          <a:ext cx="0" cy="0"/>
          <a:chOff x="0" y="0"/>
          <a:chExt cx="0" cy="0"/>
        </a:xfrm>
      </p:grpSpPr>
      <p:sp>
        <p:nvSpPr>
          <p:cNvPr id="619" name="Google Shape;619;p81"/>
          <p:cNvSpPr txBox="1">
            <a:spLocks noGrp="1"/>
          </p:cNvSpPr>
          <p:nvPr>
            <p:ph type="subTitle" idx="1"/>
          </p:nvPr>
        </p:nvSpPr>
        <p:spPr>
          <a:xfrm>
            <a:off x="833927" y="2641577"/>
            <a:ext cx="3100800" cy="1723254"/>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v"/>
            </a:pPr>
            <a:r>
              <a:rPr lang="en-US" dirty="0"/>
              <a:t>It is relatively </a:t>
            </a:r>
            <a:r>
              <a:rPr lang="en-US" dirty="0" smtClean="0"/>
              <a:t>easy</a:t>
            </a:r>
          </a:p>
          <a:p>
            <a:pPr marL="285750" lvl="0" indent="-285750">
              <a:buFont typeface="Wingdings" panose="05000000000000000000" pitchFamily="2" charset="2"/>
              <a:buChar char="v"/>
            </a:pPr>
            <a:r>
              <a:rPr lang="en-GB" dirty="0"/>
              <a:t>It is very </a:t>
            </a:r>
            <a:r>
              <a:rPr lang="en-GB" dirty="0" smtClean="0"/>
              <a:t>effective</a:t>
            </a:r>
            <a:endParaRPr lang="en-GB" dirty="0"/>
          </a:p>
          <a:p>
            <a:pPr marL="285750" lvl="0" indent="-285750">
              <a:buFont typeface="Wingdings" panose="05000000000000000000" pitchFamily="2" charset="2"/>
              <a:buChar char="v"/>
            </a:pPr>
            <a:r>
              <a:rPr lang="en-US" dirty="0"/>
              <a:t>It is </a:t>
            </a:r>
            <a:r>
              <a:rPr lang="en-US" dirty="0" smtClean="0"/>
              <a:t>scalable……</a:t>
            </a:r>
          </a:p>
        </p:txBody>
      </p:sp>
      <p:sp>
        <p:nvSpPr>
          <p:cNvPr id="620" name="Google Shape;620;p81"/>
          <p:cNvSpPr txBox="1">
            <a:spLocks noGrp="1"/>
          </p:cNvSpPr>
          <p:nvPr>
            <p:ph type="subTitle" idx="2"/>
          </p:nvPr>
        </p:nvSpPr>
        <p:spPr>
          <a:xfrm>
            <a:off x="5209273" y="2641576"/>
            <a:ext cx="3100800" cy="18875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effectLst/>
                <a:latin typeface="Didact Gothic" panose="00000500000000000000" pitchFamily="2" charset="0"/>
                <a:ea typeface="Calibri" panose="020F0502020204030204" pitchFamily="34" charset="0"/>
              </a:rPr>
              <a:t>According to </a:t>
            </a:r>
            <a:r>
              <a:rPr lang="en-US" u="sng" dirty="0" err="1" smtClean="0">
                <a:solidFill>
                  <a:srgbClr val="0563C1"/>
                </a:solidFill>
                <a:effectLst/>
                <a:latin typeface="Didact Gothic" panose="00000500000000000000" pitchFamily="2" charset="0"/>
                <a:ea typeface="Calibri" panose="020F0502020204030204" pitchFamily="34" charset="0"/>
                <a:cs typeface="Times New Roman" panose="02020603050405020304" pitchFamily="18" charset="0"/>
                <a:hlinkClick r:id="rId3"/>
              </a:rPr>
              <a:t>Firewalltimes</a:t>
            </a:r>
            <a:r>
              <a:rPr lang="en-US" dirty="0" smtClean="0">
                <a:effectLst/>
                <a:latin typeface="Didact Gothic" panose="00000500000000000000" pitchFamily="2" charset="0"/>
                <a:ea typeface="Calibri" panose="020F0502020204030204" pitchFamily="34" charset="0"/>
              </a:rPr>
              <a:t> 98% of cyber-attacks in 2022 involves some form of social engineering.</a:t>
            </a:r>
          </a:p>
          <a:p>
            <a:pPr marL="0" lvl="0" indent="0" algn="ctr" rtl="0">
              <a:spcBef>
                <a:spcPts val="0"/>
              </a:spcBef>
              <a:spcAft>
                <a:spcPts val="0"/>
              </a:spcAft>
              <a:buNone/>
            </a:pPr>
            <a:endParaRPr lang="en-US" sz="1100" dirty="0" smtClean="0">
              <a:latin typeface="Didact Gothic" panose="00000500000000000000" pitchFamily="2" charset="0"/>
              <a:ea typeface="Calibri" panose="020F0502020204030204" pitchFamily="34" charset="0"/>
              <a:sym typeface="Didact Gothic"/>
            </a:endParaRPr>
          </a:p>
          <a:p>
            <a:pPr marL="0" lvl="0" indent="0" algn="ctr" rtl="0">
              <a:spcBef>
                <a:spcPts val="0"/>
              </a:spcBef>
              <a:spcAft>
                <a:spcPts val="0"/>
              </a:spcAft>
              <a:buNone/>
            </a:pPr>
            <a:endParaRPr sz="1100" dirty="0">
              <a:latin typeface="Didact Gothic" panose="00000500000000000000" pitchFamily="2" charset="0"/>
              <a:sym typeface="Didact Gothic"/>
            </a:endParaRPr>
          </a:p>
        </p:txBody>
      </p:sp>
      <p:sp>
        <p:nvSpPr>
          <p:cNvPr id="621" name="Google Shape;621;p81"/>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622" name="Google Shape;622;p81"/>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cxnSp>
        <p:nvCxnSpPr>
          <p:cNvPr id="623" name="Google Shape;623;p81"/>
          <p:cNvCxnSpPr/>
          <p:nvPr/>
        </p:nvCxnSpPr>
        <p:spPr>
          <a:xfrm>
            <a:off x="2060777" y="2555845"/>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624" name="Google Shape;624;p81"/>
          <p:cNvCxnSpPr/>
          <p:nvPr/>
        </p:nvCxnSpPr>
        <p:spPr>
          <a:xfrm>
            <a:off x="6436127" y="2555845"/>
            <a:ext cx="6471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4"/>
          <a:stretch>
            <a:fillRect/>
          </a:stretch>
        </p:blipFill>
        <p:spPr>
          <a:xfrm>
            <a:off x="3934727" y="1281611"/>
            <a:ext cx="1225402" cy="140829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917340" y="2736089"/>
            <a:ext cx="5501100" cy="1002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a:t>
            </a:r>
            <a:br>
              <a:rPr lang="en" dirty="0"/>
            </a:br>
            <a:r>
              <a:rPr lang="en" dirty="0"/>
              <a:t>S</a:t>
            </a:r>
            <a:r>
              <a:rPr lang="en-US" dirty="0"/>
              <a:t>o</a:t>
            </a:r>
            <a:r>
              <a:rPr lang="en" dirty="0"/>
              <a:t>cial Engineering</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656" name="Google Shape;656;p85"/>
          <p:cNvCxnSpPr/>
          <p:nvPr/>
        </p:nvCxnSpPr>
        <p:spPr>
          <a:xfrm>
            <a:off x="4241076" y="4080875"/>
            <a:ext cx="647100" cy="0"/>
          </a:xfrm>
          <a:prstGeom prst="straightConnector1">
            <a:avLst/>
          </a:prstGeom>
          <a:noFill/>
          <a:ln w="19050" cap="flat" cmpd="sng">
            <a:solidFill>
              <a:schemeClr val="lt1"/>
            </a:solidFill>
            <a:prstDash val="solid"/>
            <a:round/>
            <a:headEnd type="none" w="med" len="med"/>
            <a:tailEnd type="none" w="med" len="med"/>
          </a:ln>
        </p:spPr>
      </p:cxnSp>
      <p:pic>
        <p:nvPicPr>
          <p:cNvPr id="4" name="Picture 3"/>
          <p:cNvPicPr>
            <a:picLocks noChangeAspect="1"/>
          </p:cNvPicPr>
          <p:nvPr/>
        </p:nvPicPr>
        <p:blipFill>
          <a:blip r:embed="rId3"/>
          <a:stretch>
            <a:fillRect/>
          </a:stretch>
        </p:blipFill>
        <p:spPr>
          <a:xfrm>
            <a:off x="170633" y="358841"/>
            <a:ext cx="1274174" cy="1694835"/>
          </a:xfrm>
          <a:prstGeom prst="rect">
            <a:avLst/>
          </a:prstGeom>
        </p:spPr>
      </p:pic>
    </p:spTree>
    <p:extLst>
      <p:ext uri="{BB962C8B-B14F-4D97-AF65-F5344CB8AC3E}">
        <p14:creationId xmlns:p14="http://schemas.microsoft.com/office/powerpoint/2010/main" val="2012804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TotalTime>
  <Words>358</Words>
  <Application>Microsoft Office PowerPoint</Application>
  <PresentationFormat>On-screen Show (16:9)</PresentationFormat>
  <Paragraphs>76</Paragraphs>
  <Slides>22</Slides>
  <Notes>12</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Questrial</vt:lpstr>
      <vt:lpstr>Arial</vt:lpstr>
      <vt:lpstr>Wingdings</vt:lpstr>
      <vt:lpstr>Montserrat</vt:lpstr>
      <vt:lpstr>Julius Sans One</vt:lpstr>
      <vt:lpstr>Nunito Sans</vt:lpstr>
      <vt:lpstr>Calibri</vt:lpstr>
      <vt:lpstr>Times New Roman</vt:lpstr>
      <vt:lpstr>Didact Gothic</vt:lpstr>
      <vt:lpstr>Minimalist Grayscale Pitch Deck XL by Slidesgo</vt:lpstr>
      <vt:lpstr>Social Engineering   </vt:lpstr>
      <vt:lpstr>Who am I ?</vt:lpstr>
      <vt:lpstr>Table of contents</vt:lpstr>
      <vt:lpstr>What is  Social Engineering</vt:lpstr>
      <vt:lpstr>SE </vt:lpstr>
      <vt:lpstr>Life cycle </vt:lpstr>
      <vt:lpstr>why  Social Engineering</vt:lpstr>
      <vt:lpstr>Them</vt:lpstr>
      <vt:lpstr>Types of Social Engineering</vt:lpstr>
      <vt:lpstr>Phishing </vt:lpstr>
      <vt:lpstr>smishing </vt:lpstr>
      <vt:lpstr>Baiting </vt:lpstr>
      <vt:lpstr>VISHING </vt:lpstr>
      <vt:lpstr>VISHING…</vt:lpstr>
      <vt:lpstr>Scareware</vt:lpstr>
      <vt:lpstr>Honey Trap </vt:lpstr>
      <vt:lpstr>Deep Fakes </vt:lpstr>
      <vt:lpstr>Deep Fakes </vt:lpstr>
      <vt:lpstr>Mitigations</vt:lpstr>
      <vt:lpstr>Mitigations</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Template</dc:title>
  <dc:creator>Jiji-Blessed</dc:creator>
  <cp:lastModifiedBy>AD</cp:lastModifiedBy>
  <cp:revision>102</cp:revision>
  <dcterms:modified xsi:type="dcterms:W3CDTF">2023-11-11T07:31:51Z</dcterms:modified>
</cp:coreProperties>
</file>